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B7F1AD-084B-6412-87C6-E8D62711971E}" v="9" dt="2023-12-26T13:07:17.6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nh Vo Quoc" userId="S::trinhvq4@fe.edu.vn::d2548041-7979-4d74-85ca-89c03a80ed8e" providerId="AD" clId="Web-{53B7F1AD-084B-6412-87C6-E8D62711971E}"/>
    <pc:docChg chg="modSld">
      <pc:chgData name="Trinh Vo Quoc" userId="S::trinhvq4@fe.edu.vn::d2548041-7979-4d74-85ca-89c03a80ed8e" providerId="AD" clId="Web-{53B7F1AD-084B-6412-87C6-E8D62711971E}" dt="2023-12-26T13:07:17.689" v="8" actId="20577"/>
      <pc:docMkLst>
        <pc:docMk/>
      </pc:docMkLst>
      <pc:sldChg chg="modSp">
        <pc:chgData name="Trinh Vo Quoc" userId="S::trinhvq4@fe.edu.vn::d2548041-7979-4d74-85ca-89c03a80ed8e" providerId="AD" clId="Web-{53B7F1AD-084B-6412-87C6-E8D62711971E}" dt="2023-12-26T12:53:26.751" v="5" actId="20577"/>
        <pc:sldMkLst>
          <pc:docMk/>
          <pc:sldMk cId="0" sldId="259"/>
        </pc:sldMkLst>
        <pc:spChg chg="mod">
          <ac:chgData name="Trinh Vo Quoc" userId="S::trinhvq4@fe.edu.vn::d2548041-7979-4d74-85ca-89c03a80ed8e" providerId="AD" clId="Web-{53B7F1AD-084B-6412-87C6-E8D62711971E}" dt="2023-12-26T12:53:26.751" v="5" actId="20577"/>
          <ac:spMkLst>
            <pc:docMk/>
            <pc:sldMk cId="0" sldId="259"/>
            <ac:spMk id="105" creationId="{00000000-0000-0000-0000-000000000000}"/>
          </ac:spMkLst>
        </pc:spChg>
      </pc:sldChg>
      <pc:sldChg chg="modSp">
        <pc:chgData name="Trinh Vo Quoc" userId="S::trinhvq4@fe.edu.vn::d2548041-7979-4d74-85ca-89c03a80ed8e" providerId="AD" clId="Web-{53B7F1AD-084B-6412-87C6-E8D62711971E}" dt="2023-12-26T13:07:17.689" v="8" actId="20577"/>
        <pc:sldMkLst>
          <pc:docMk/>
          <pc:sldMk cId="0" sldId="262"/>
        </pc:sldMkLst>
        <pc:spChg chg="mod">
          <ac:chgData name="Trinh Vo Quoc" userId="S::trinhvq4@fe.edu.vn::d2548041-7979-4d74-85ca-89c03a80ed8e" providerId="AD" clId="Web-{53B7F1AD-084B-6412-87C6-E8D62711971E}" dt="2023-12-26T13:07:17.689" v="8" actId="20577"/>
          <ac:spMkLst>
            <pc:docMk/>
            <pc:sldMk cId="0" sldId="262"/>
            <ac:spMk id="11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6"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r>
              <a:rPr lang="en-US" sz="4400" b="0" strike="noStrike" spc="-1">
                <a:solidFill>
                  <a:srgbClr val="000000"/>
                </a:solidFill>
                <a:latin typeface="Arial"/>
              </a:rPr>
              <a:t>Click to move the slide</a:t>
            </a:r>
          </a:p>
        </p:txBody>
      </p:sp>
      <p:sp>
        <p:nvSpPr>
          <p:cNvPr id="87"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88"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89" name="PlaceHolder 4"/>
          <p:cNvSpPr>
            <a:spLocks noGrp="1"/>
          </p:cNvSpPr>
          <p:nvPr>
            <p:ph type="dt" idx="3"/>
          </p:nvPr>
        </p:nvSpPr>
        <p:spPr>
          <a:xfrm>
            <a:off x="4278960" y="0"/>
            <a:ext cx="3280680" cy="5342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90" name="PlaceHolder 5"/>
          <p:cNvSpPr>
            <a:spLocks noGrp="1"/>
          </p:cNvSpPr>
          <p:nvPr>
            <p:ph type="ftr" idx="4"/>
          </p:nvPr>
        </p:nvSpPr>
        <p:spPr>
          <a:xfrm>
            <a:off x="0" y="10157400"/>
            <a:ext cx="3280680" cy="5342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91" name="PlaceHolder 6"/>
          <p:cNvSpPr>
            <a:spLocks noGrp="1"/>
          </p:cNvSpPr>
          <p:nvPr>
            <p:ph type="sldNum" idx="5"/>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3D4EBBC2-D5E1-41FA-9790-8F80BF27C86C}"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b0O2CRSdiOA&amp;list=PLX2vGYjWbI0S-LEFR59E2B347w2HbjiJv"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docs.unity3d.com/Manual/AnimationOverview.html"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unity3d.com/Manual/StateMachineBasic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unity3d.com/Manual/StateMachineTransitions.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unity3d.com/Manual/StateMachineBehaviours.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unity3d.com/Manual/class-BlendTree.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rive.google.com/drive/folders/1eXu20cX1o-5uMFuSeHGxRS5AkhDZJTOP?usp=shar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log.unity.com/engine-platform/getting-started-with-2d-inverse-kinematic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ocs.unity3d.com/Manual/animeditor-AnimationCurves.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unity3d.com/Manual/class-Animator.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cs.unity3d.com/Manual/AnimationClips.htm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unity3d.com/Manual/class-Animator.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noRot="1" noChangeAspect="1"/>
          </p:cNvSpPr>
          <p:nvPr>
            <p:ph type="sldImg"/>
          </p:nvPr>
        </p:nvSpPr>
        <p:spPr>
          <a:xfrm>
            <a:off x="219075" y="812800"/>
            <a:ext cx="7116763" cy="4003675"/>
          </a:xfrm>
          <a:prstGeom prst="rect">
            <a:avLst/>
          </a:prstGeom>
          <a:ln w="0">
            <a:noFill/>
          </a:ln>
        </p:spPr>
      </p:sp>
      <p:sp>
        <p:nvSpPr>
          <p:cNvPr id="257" name="PlaceHolder 2"/>
          <p:cNvSpPr>
            <a:spLocks noGrp="1"/>
          </p:cNvSpPr>
          <p:nvPr>
            <p:ph type="body"/>
          </p:nvPr>
        </p:nvSpPr>
        <p:spPr>
          <a:xfrm>
            <a:off x="756000" y="5078520"/>
            <a:ext cx="6042600" cy="480600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Online tutorial for this lesson:</a:t>
            </a:r>
          </a:p>
          <a:p>
            <a:pPr marL="216000" indent="0">
              <a:lnSpc>
                <a:spcPct val="100000"/>
              </a:lnSpc>
              <a:buNone/>
              <a:tabLst>
                <a:tab pos="0" algn="l"/>
              </a:tabLst>
            </a:pPr>
            <a:r>
              <a:rPr lang="en-US" sz="2000" b="0" u="sng" strike="noStrike" spc="-1">
                <a:solidFill>
                  <a:srgbClr val="000000"/>
                </a:solidFill>
                <a:uFillTx/>
                <a:latin typeface="Arial"/>
                <a:hlinkClick r:id="rId3"/>
              </a:rPr>
              <a:t>https://www.youtube.com/watch?v=b0O2CRSdiOA&amp;list=PLX2vGYjWbI0S-LEFR59E2B347w2HbjiJv</a:t>
            </a: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00000"/>
              </a:lnSpc>
              <a:buNone/>
              <a:tabLst>
                <a:tab pos="0" algn="l"/>
              </a:tabLst>
            </a:pPr>
            <a:r>
              <a:rPr lang="en-US" sz="2000" b="0" u="sng" strike="noStrike" spc="-1">
                <a:solidFill>
                  <a:srgbClr val="000000"/>
                </a:solidFill>
                <a:uFillTx/>
                <a:latin typeface="Arial"/>
                <a:hlinkClick r:id="rId4"/>
              </a:rPr>
              <a:t>https://docs.unity3d.com/Manual/AnimationOverview.html</a:t>
            </a: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laceHolder 1"/>
          <p:cNvSpPr>
            <a:spLocks noGrp="1" noRot="1" noChangeAspect="1"/>
          </p:cNvSpPr>
          <p:nvPr>
            <p:ph type="sldImg"/>
          </p:nvPr>
        </p:nvSpPr>
        <p:spPr>
          <a:xfrm>
            <a:off x="217488" y="812800"/>
            <a:ext cx="7123112" cy="4006850"/>
          </a:xfrm>
          <a:prstGeom prst="rect">
            <a:avLst/>
          </a:prstGeom>
          <a:ln w="0">
            <a:noFill/>
          </a:ln>
        </p:spPr>
      </p:sp>
      <p:sp>
        <p:nvSpPr>
          <p:cNvPr id="277" name="PlaceHolder 2"/>
          <p:cNvSpPr>
            <a:spLocks noGrp="1"/>
          </p:cNvSpPr>
          <p:nvPr>
            <p:ph type="body"/>
          </p:nvPr>
        </p:nvSpPr>
        <p:spPr>
          <a:xfrm>
            <a:off x="756000" y="5078520"/>
            <a:ext cx="6045840" cy="480924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An Overview of state machine in Unity</a:t>
            </a:r>
          </a:p>
          <a:p>
            <a:pPr marL="216000" indent="0">
              <a:lnSpc>
                <a:spcPct val="100000"/>
              </a:lnSpc>
              <a:buNone/>
              <a:tabLst>
                <a:tab pos="0" algn="l"/>
              </a:tabLst>
            </a:pPr>
            <a:r>
              <a:rPr lang="en-US" sz="2000" b="0" u="sng" strike="noStrike" spc="-1">
                <a:solidFill>
                  <a:srgbClr val="000000"/>
                </a:solidFill>
                <a:uFillTx/>
                <a:latin typeface="Arial"/>
                <a:hlinkClick r:id="rId3"/>
              </a:rPr>
              <a:t>https://docs.unity3d.com/Manual/StateMachineBasics.html</a:t>
            </a: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rPr>
              <a:t>For example, a running jump can only be taken when the character is already running and not when it is at a standstill, so it should never switch straight from the idle state to the running jump state.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noRot="1" noChangeAspect="1"/>
          </p:cNvSpPr>
          <p:nvPr>
            <p:ph type="sldImg"/>
          </p:nvPr>
        </p:nvSpPr>
        <p:spPr>
          <a:xfrm>
            <a:off x="217488" y="812800"/>
            <a:ext cx="7123112" cy="4006850"/>
          </a:xfrm>
          <a:prstGeom prst="rect">
            <a:avLst/>
          </a:prstGeom>
          <a:ln w="0">
            <a:noFill/>
          </a:ln>
        </p:spPr>
      </p:sp>
      <p:sp>
        <p:nvSpPr>
          <p:cNvPr id="279" name="PlaceHolder 2"/>
          <p:cNvSpPr>
            <a:spLocks noGrp="1"/>
          </p:cNvSpPr>
          <p:nvPr>
            <p:ph type="body"/>
          </p:nvPr>
        </p:nvSpPr>
        <p:spPr>
          <a:xfrm>
            <a:off x="756000" y="5078520"/>
            <a:ext cx="6045840" cy="480924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u="sng" strike="noStrike" spc="-1">
                <a:solidFill>
                  <a:srgbClr val="000000"/>
                </a:solidFill>
                <a:uFillTx/>
                <a:latin typeface="Arial"/>
                <a:hlinkClick r:id="rId3"/>
              </a:rPr>
              <a:t>https://docs.unity3d.com/Manual/StateMachineTransitions.html</a:t>
            </a: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15000"/>
              </a:lnSpc>
              <a:buNone/>
              <a:tabLst>
                <a:tab pos="0" algn="l"/>
              </a:tabLst>
            </a:pPr>
            <a:r>
              <a:rPr lang="en-US" sz="2000" b="0" strike="noStrike" spc="-1">
                <a:solidFill>
                  <a:srgbClr val="000000"/>
                </a:solidFill>
                <a:latin typeface="Arial"/>
              </a:rPr>
              <a:t>The Entry node is used when transitioning into a state machine. The entry node will be evaluated and will branch to the destination state according to the conditions set. In this way the entry node can control which state the state machine begins in, by evaluating the state of your parameters when the state machine begins.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217488" y="812800"/>
            <a:ext cx="7123112" cy="4006850"/>
          </a:xfrm>
          <a:prstGeom prst="rect">
            <a:avLst/>
          </a:prstGeom>
          <a:ln w="0">
            <a:noFill/>
          </a:ln>
        </p:spPr>
      </p:sp>
      <p:sp>
        <p:nvSpPr>
          <p:cNvPr id="281" name="PlaceHolder 2"/>
          <p:cNvSpPr>
            <a:spLocks noGrp="1"/>
          </p:cNvSpPr>
          <p:nvPr>
            <p:ph type="body"/>
          </p:nvPr>
        </p:nvSpPr>
        <p:spPr>
          <a:xfrm>
            <a:off x="228600" y="5078520"/>
            <a:ext cx="7084800" cy="642960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u="sng" strike="noStrike" spc="-1">
                <a:solidFill>
                  <a:srgbClr val="000000"/>
                </a:solidFill>
                <a:uFillTx/>
                <a:latin typeface="Arial"/>
                <a:hlinkClick r:id="rId3"/>
              </a:rPr>
              <a:t>https://docs.unity3d.com/Manual/StateMachineBehaviours.html</a:t>
            </a: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15000"/>
              </a:lnSpc>
              <a:buNone/>
              <a:tabLst>
                <a:tab pos="0" algn="l"/>
              </a:tabLst>
            </a:pPr>
            <a:r>
              <a:rPr lang="en-US" sz="2000" b="0" strike="noStrike" spc="-1">
                <a:solidFill>
                  <a:srgbClr val="000000"/>
                </a:solidFill>
                <a:latin typeface="Arial"/>
              </a:rPr>
              <a:t>State Machine Behaviours can be created and added to states in a very similar way to the way you would create and add scripts to GameObjects. Select a state in your state machine, and then in the inspector use the “Add Behaviour” button to select an existing StateMachineBehaviour or create a new one.</a:t>
            </a:r>
          </a:p>
          <a:p>
            <a:pPr marL="216000" indent="0">
              <a:lnSpc>
                <a:spcPct val="115000"/>
              </a:lnSpc>
              <a:buNone/>
              <a:tabLst>
                <a:tab pos="0" algn="l"/>
              </a:tabLst>
            </a:pPr>
            <a:endParaRPr lang="en-US" sz="2000" b="0" strike="noStrike" spc="-1">
              <a:solidFill>
                <a:srgbClr val="000000"/>
              </a:solidFill>
              <a:latin typeface="Arial"/>
            </a:endParaRPr>
          </a:p>
          <a:p>
            <a:pPr marL="216000" indent="0">
              <a:lnSpc>
                <a:spcPct val="115000"/>
              </a:lnSpc>
              <a:buNone/>
              <a:tabLst>
                <a:tab pos="0" algn="l"/>
              </a:tabLst>
            </a:pPr>
            <a:r>
              <a:rPr lang="en-US" sz="2000" b="0" strike="noStrike" spc="-1">
                <a:solidFill>
                  <a:srgbClr val="000000"/>
                </a:solidFill>
                <a:latin typeface="Arial"/>
              </a:rPr>
              <a:t>A few examples :</a:t>
            </a:r>
          </a:p>
          <a:p>
            <a:pPr marL="216000" indent="0">
              <a:lnSpc>
                <a:spcPct val="115000"/>
              </a:lnSpc>
              <a:buNone/>
              <a:tabLst>
                <a:tab pos="0" algn="l"/>
              </a:tabLst>
            </a:pPr>
            <a:endParaRPr lang="en-US" sz="2000" b="0" strike="noStrike" spc="-1">
              <a:solidFill>
                <a:srgbClr val="000000"/>
              </a:solidFill>
              <a:latin typeface="Arial"/>
            </a:endParaRPr>
          </a:p>
          <a:p>
            <a:pPr marL="216000" indent="-216000">
              <a:lnSpc>
                <a:spcPct val="115000"/>
              </a:lnSpc>
              <a:buClr>
                <a:srgbClr val="000000"/>
              </a:buClr>
              <a:buSzPct val="45000"/>
              <a:buFont typeface="Wingdings" charset="2"/>
              <a:buChar char=""/>
              <a:tabLst>
                <a:tab pos="0" algn="l"/>
              </a:tabLst>
            </a:pPr>
            <a:r>
              <a:rPr lang="en-US" sz="2000" b="0" strike="noStrike" spc="-1">
                <a:solidFill>
                  <a:srgbClr val="000000"/>
                </a:solidFill>
                <a:latin typeface="Arial"/>
              </a:rPr>
              <a:t>Play sounds as states are entered or exited</a:t>
            </a:r>
          </a:p>
          <a:p>
            <a:pPr marL="216000" indent="-216000">
              <a:lnSpc>
                <a:spcPct val="115000"/>
              </a:lnSpc>
              <a:buClr>
                <a:srgbClr val="000000"/>
              </a:buClr>
              <a:buSzPct val="45000"/>
              <a:buFont typeface="Wingdings" charset="2"/>
              <a:buChar char=""/>
              <a:tabLst>
                <a:tab pos="0" algn="l"/>
              </a:tabLst>
            </a:pPr>
            <a:r>
              <a:rPr lang="en-US" sz="2000" b="0" strike="noStrike" spc="-1">
                <a:solidFill>
                  <a:srgbClr val="000000"/>
                </a:solidFill>
                <a:latin typeface="Arial"/>
              </a:rPr>
              <a:t>Perform certain tests (eg, ground detection) only when in appropriate states</a:t>
            </a:r>
          </a:p>
          <a:p>
            <a:pPr marL="216000" indent="-216000">
              <a:lnSpc>
                <a:spcPct val="115000"/>
              </a:lnSpc>
              <a:buClr>
                <a:srgbClr val="000000"/>
              </a:buClr>
              <a:buSzPct val="45000"/>
              <a:buFont typeface="Wingdings" charset="2"/>
              <a:buChar char=""/>
              <a:tabLst>
                <a:tab pos="0" algn="l"/>
              </a:tabLst>
            </a:pPr>
            <a:r>
              <a:rPr lang="en-US" sz="2000" b="0" strike="noStrike" spc="-1">
                <a:solidFill>
                  <a:srgbClr val="000000"/>
                </a:solidFill>
                <a:latin typeface="Arial"/>
              </a:rPr>
              <a:t>Activate and control special effects associated with specific states</a:t>
            </a:r>
          </a:p>
          <a:p>
            <a:pPr indent="0">
              <a:lnSpc>
                <a:spcPct val="115000"/>
              </a:lnSpc>
              <a:buNone/>
              <a:tabLst>
                <a:tab pos="0" algn="l"/>
              </a:tabLst>
            </a:pPr>
            <a:endParaRPr lang="en-US" sz="2000" b="0" strike="noStrike" spc="-1">
              <a:solidFill>
                <a:srgbClr val="000000"/>
              </a:solidFill>
              <a:latin typeface="Arial"/>
            </a:endParaRPr>
          </a:p>
          <a:p>
            <a:pPr indent="0">
              <a:lnSpc>
                <a:spcPct val="115000"/>
              </a:lnSpc>
              <a:buNone/>
              <a:tabLst>
                <a:tab pos="0" algn="l"/>
              </a:tabLst>
            </a:pPr>
            <a:r>
              <a:rPr lang="en-US" sz="2000" b="0" strike="noStrike" spc="-1">
                <a:solidFill>
                  <a:srgbClr val="000000"/>
                </a:solidFill>
                <a:latin typeface="Arial"/>
              </a:rPr>
              <a:t>Ref script</a:t>
            </a:r>
          </a:p>
          <a:p>
            <a:pPr indent="0">
              <a:lnSpc>
                <a:spcPct val="115000"/>
              </a:lnSpc>
              <a:buNone/>
              <a:tabLst>
                <a:tab pos="0" algn="l"/>
              </a:tabLst>
            </a:pPr>
            <a:r>
              <a:rPr lang="en-US" sz="2000" b="0" strike="noStrike" spc="-1">
                <a:solidFill>
                  <a:srgbClr val="000000"/>
                </a:solidFill>
                <a:latin typeface="Arial"/>
              </a:rPr>
              <a:t>https://docs.unity3d.com/ScriptReference/StateMachineBehaviour.html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PlaceHolder 1"/>
          <p:cNvSpPr>
            <a:spLocks noGrp="1" noRot="1" noChangeAspect="1"/>
          </p:cNvSpPr>
          <p:nvPr>
            <p:ph type="sldImg"/>
          </p:nvPr>
        </p:nvSpPr>
        <p:spPr>
          <a:xfrm>
            <a:off x="217488" y="812800"/>
            <a:ext cx="7123112" cy="4006850"/>
          </a:xfrm>
          <a:prstGeom prst="rect">
            <a:avLst/>
          </a:prstGeom>
          <a:ln w="0">
            <a:noFill/>
          </a:ln>
        </p:spPr>
      </p:sp>
      <p:sp>
        <p:nvSpPr>
          <p:cNvPr id="283" name="PlaceHolder 2"/>
          <p:cNvSpPr>
            <a:spLocks noGrp="1"/>
          </p:cNvSpPr>
          <p:nvPr>
            <p:ph type="body"/>
          </p:nvPr>
        </p:nvSpPr>
        <p:spPr>
          <a:xfrm>
            <a:off x="756000" y="5078520"/>
            <a:ext cx="6045840" cy="480924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https://docs.unity3d.com/Manual/class-Transition.html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noRot="1" noChangeAspect="1"/>
          </p:cNvSpPr>
          <p:nvPr>
            <p:ph type="sldImg"/>
          </p:nvPr>
        </p:nvSpPr>
        <p:spPr>
          <a:xfrm>
            <a:off x="217488" y="812800"/>
            <a:ext cx="7123112" cy="4006850"/>
          </a:xfrm>
          <a:prstGeom prst="rect">
            <a:avLst/>
          </a:prstGeom>
          <a:ln w="0">
            <a:noFill/>
          </a:ln>
        </p:spPr>
      </p:sp>
      <p:sp>
        <p:nvSpPr>
          <p:cNvPr id="285" name="PlaceHolder 2"/>
          <p:cNvSpPr>
            <a:spLocks noGrp="1"/>
          </p:cNvSpPr>
          <p:nvPr>
            <p:ph type="body"/>
          </p:nvPr>
        </p:nvSpPr>
        <p:spPr>
          <a:xfrm>
            <a:off x="756000" y="5078520"/>
            <a:ext cx="6045840" cy="480924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https://docs.unity3d.com/Manual/class-Transition.html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noRot="1" noChangeAspect="1"/>
          </p:cNvSpPr>
          <p:nvPr>
            <p:ph type="sldImg"/>
          </p:nvPr>
        </p:nvSpPr>
        <p:spPr>
          <a:xfrm>
            <a:off x="217488" y="812800"/>
            <a:ext cx="7123112" cy="4006850"/>
          </a:xfrm>
          <a:prstGeom prst="rect">
            <a:avLst/>
          </a:prstGeom>
          <a:ln w="0">
            <a:noFill/>
          </a:ln>
        </p:spPr>
      </p:sp>
      <p:sp>
        <p:nvSpPr>
          <p:cNvPr id="287" name="PlaceHolder 2"/>
          <p:cNvSpPr>
            <a:spLocks noGrp="1"/>
          </p:cNvSpPr>
          <p:nvPr>
            <p:ph type="body"/>
          </p:nvPr>
        </p:nvSpPr>
        <p:spPr>
          <a:xfrm>
            <a:off x="756000" y="5078520"/>
            <a:ext cx="6045840" cy="480924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u="sng" strike="noStrike" spc="-1">
                <a:solidFill>
                  <a:srgbClr val="000000"/>
                </a:solidFill>
                <a:uFillTx/>
                <a:latin typeface="Arial"/>
                <a:hlinkClick r:id="rId3"/>
              </a:rPr>
              <a:t>https://docs.unity3d.com/Manual/class-BlendTree.html</a:t>
            </a: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noRot="1" noChangeAspect="1"/>
          </p:cNvSpPr>
          <p:nvPr>
            <p:ph type="sldImg"/>
          </p:nvPr>
        </p:nvSpPr>
        <p:spPr>
          <a:xfrm>
            <a:off x="217488" y="812800"/>
            <a:ext cx="7124700" cy="4008438"/>
          </a:xfrm>
          <a:prstGeom prst="rect">
            <a:avLst/>
          </a:prstGeom>
          <a:ln w="0">
            <a:noFill/>
          </a:ln>
        </p:spPr>
      </p:sp>
      <p:sp>
        <p:nvSpPr>
          <p:cNvPr id="28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Students need to follow the next slide's instructions to practice with Unity.</a:t>
            </a: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00000"/>
              </a:lnSpc>
              <a:buNone/>
              <a:tabLst>
                <a:tab pos="0" algn="l"/>
              </a:tabLst>
            </a:pPr>
            <a:r>
              <a:rPr lang="en-US" sz="2000" b="1" strike="noStrike" spc="-1">
                <a:solidFill>
                  <a:srgbClr val="000000"/>
                </a:solidFill>
                <a:latin typeface="Arial"/>
              </a:rPr>
              <a:t>Practice Resources sharing</a:t>
            </a:r>
            <a:r>
              <a:rPr lang="en-US" sz="2000" b="0" strike="noStrike" spc="-1">
                <a:solidFill>
                  <a:srgbClr val="000000"/>
                </a:solidFill>
                <a:latin typeface="Arial"/>
              </a:rPr>
              <a:t>:</a:t>
            </a:r>
          </a:p>
          <a:p>
            <a:pPr marL="216000" indent="0">
              <a:lnSpc>
                <a:spcPct val="100000"/>
              </a:lnSpc>
              <a:buNone/>
              <a:tabLst>
                <a:tab pos="0" algn="l"/>
              </a:tabLst>
            </a:pPr>
            <a:r>
              <a:rPr lang="en-US" sz="2000" b="0" u="sng" strike="noStrike" spc="-1">
                <a:solidFill>
                  <a:srgbClr val="000000"/>
                </a:solidFill>
                <a:uFillTx/>
                <a:latin typeface="Arial"/>
                <a:hlinkClick r:id="rId3"/>
              </a:rPr>
              <a:t>https://drive.google.com/drive/folders/1eXu20cX1o-5uMFuSeHGxRS5AkhDZJTOP?usp=sharing</a:t>
            </a: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ea typeface="PingFang SC"/>
              </a:rPr>
              <a:t>For lecturer: open file in: ./</a:t>
            </a:r>
            <a:r>
              <a:rPr lang="en-US" sz="2000" b="0" strike="noStrike" spc="-1">
                <a:solidFill>
                  <a:srgbClr val="000000"/>
                </a:solidFill>
                <a:latin typeface="Arial"/>
              </a:rPr>
              <a:t>LO.3-Animations-and-Physics/Lecturer-Guide/</a:t>
            </a:r>
            <a:r>
              <a:rPr lang="en-US" sz="2000" b="1" strike="noStrike" spc="-1">
                <a:solidFill>
                  <a:srgbClr val="000000"/>
                </a:solidFill>
                <a:latin typeface="Arial"/>
              </a:rPr>
              <a:t>3.1_Animation-System.mp4</a:t>
            </a: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ea typeface="PingFang SC"/>
              </a:rPr>
              <a:t>And user Assets file in ./</a:t>
            </a:r>
            <a:r>
              <a:rPr lang="en-US" sz="2000" b="0" strike="noStrike" spc="-1">
                <a:solidFill>
                  <a:srgbClr val="000000"/>
                </a:solidFill>
                <a:latin typeface="Arial"/>
              </a:rPr>
              <a:t>LO.3-Animations-and-Physics/Lecturer-Guide/Assets/3.1_Animation-System/* </a:t>
            </a:r>
          </a:p>
          <a:p>
            <a:pPr marL="216000" indent="0">
              <a:lnSpc>
                <a:spcPct val="100000"/>
              </a:lnSpc>
              <a:buNone/>
              <a:tabLst>
                <a:tab pos="0" algn="l"/>
              </a:tabLst>
            </a:pPr>
            <a:r>
              <a:rPr lang="en-US" sz="2000" b="0" strike="noStrike" spc="-1">
                <a:solidFill>
                  <a:srgbClr val="000000"/>
                </a:solidFill>
                <a:latin typeface="Arial"/>
              </a:rPr>
              <a:t>To create the final project.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noRot="1" noChangeAspect="1"/>
          </p:cNvSpPr>
          <p:nvPr>
            <p:ph type="sldImg"/>
          </p:nvPr>
        </p:nvSpPr>
        <p:spPr>
          <a:xfrm>
            <a:off x="217488" y="812800"/>
            <a:ext cx="7123112" cy="4006850"/>
          </a:xfrm>
          <a:prstGeom prst="rect">
            <a:avLst/>
          </a:prstGeom>
          <a:ln w="0">
            <a:noFill/>
          </a:ln>
        </p:spPr>
      </p:sp>
      <p:sp>
        <p:nvSpPr>
          <p:cNvPr id="291" name="PlaceHolder 2"/>
          <p:cNvSpPr>
            <a:spLocks noGrp="1"/>
          </p:cNvSpPr>
          <p:nvPr>
            <p:ph type="body"/>
          </p:nvPr>
        </p:nvSpPr>
        <p:spPr>
          <a:xfrm>
            <a:off x="756000" y="5078520"/>
            <a:ext cx="6046200" cy="480960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https://www.mixamo.com/#/?page=1&amp;query=swing+dancing&amp;type=Motion%2CMotionPack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noRot="1" noChangeAspect="1"/>
          </p:cNvSpPr>
          <p:nvPr>
            <p:ph type="sldImg"/>
          </p:nvPr>
        </p:nvSpPr>
        <p:spPr>
          <a:xfrm>
            <a:off x="219075" y="812800"/>
            <a:ext cx="7116763" cy="4003675"/>
          </a:xfrm>
          <a:prstGeom prst="rect">
            <a:avLst/>
          </a:prstGeom>
          <a:ln w="0">
            <a:noFill/>
          </a:ln>
        </p:spPr>
      </p:sp>
      <p:sp>
        <p:nvSpPr>
          <p:cNvPr id="259" name="PlaceHolder 2"/>
          <p:cNvSpPr>
            <a:spLocks noGrp="1"/>
          </p:cNvSpPr>
          <p:nvPr>
            <p:ph type="body"/>
          </p:nvPr>
        </p:nvSpPr>
        <p:spPr>
          <a:xfrm>
            <a:off x="756000" y="5078520"/>
            <a:ext cx="6042960" cy="480636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Image source:</a:t>
            </a:r>
          </a:p>
          <a:p>
            <a:pPr marL="216000" indent="0">
              <a:lnSpc>
                <a:spcPct val="100000"/>
              </a:lnSpc>
              <a:buNone/>
              <a:tabLst>
                <a:tab pos="0" algn="l"/>
              </a:tabLst>
            </a:pPr>
            <a:r>
              <a:rPr lang="en-US" sz="2000" b="0" u="sng" strike="noStrike" spc="-1">
                <a:solidFill>
                  <a:srgbClr val="000000"/>
                </a:solidFill>
                <a:uFillTx/>
                <a:latin typeface="Arial"/>
                <a:hlinkClick r:id="rId3"/>
              </a:rPr>
              <a:t>https://blog.unity.com/engine-platform/getting-started-with-2d-inverse-kinematics</a:t>
            </a: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00000"/>
              </a:lnSpc>
              <a:buNone/>
              <a:tabLst>
                <a:tab pos="0" algn="l"/>
              </a:tabLst>
            </a:pPr>
            <a:r>
              <a:rPr lang="en-US" sz="2000" b="0" u="sng" strike="noStrike" spc="-1">
                <a:solidFill>
                  <a:srgbClr val="000000"/>
                </a:solidFill>
                <a:uFillTx/>
                <a:latin typeface="Arial"/>
                <a:hlinkClick r:id="rId4"/>
              </a:rPr>
              <a:t>https://docs.unity3d.com/Manual/animeditor-AnimationCurves.html</a:t>
            </a: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noRot="1" noChangeAspect="1"/>
          </p:cNvSpPr>
          <p:nvPr>
            <p:ph type="sldImg"/>
          </p:nvPr>
        </p:nvSpPr>
        <p:spPr>
          <a:xfrm>
            <a:off x="215900" y="812800"/>
            <a:ext cx="7126288" cy="4008438"/>
          </a:xfrm>
          <a:prstGeom prst="rect">
            <a:avLst/>
          </a:prstGeom>
          <a:ln w="0">
            <a:noFill/>
          </a:ln>
        </p:spPr>
      </p:sp>
      <p:sp>
        <p:nvSpPr>
          <p:cNvPr id="261" name="PlaceHolder 2"/>
          <p:cNvSpPr>
            <a:spLocks noGrp="1"/>
          </p:cNvSpPr>
          <p:nvPr>
            <p:ph type="body"/>
          </p:nvPr>
        </p:nvSpPr>
        <p:spPr>
          <a:xfrm>
            <a:off x="756000" y="5078520"/>
            <a:ext cx="6046920" cy="4810320"/>
          </a:xfrm>
          <a:prstGeom prst="rect">
            <a:avLst/>
          </a:prstGeom>
          <a:noFill/>
          <a:ln w="0">
            <a:noFill/>
          </a:ln>
        </p:spPr>
        <p:txBody>
          <a:bodyPr lIns="0" tIns="0" rIns="0" bIns="0" anchor="t">
            <a:noAutofit/>
          </a:bodyPr>
          <a:lstStyle/>
          <a:p>
            <a:pPr marL="216000" indent="0">
              <a:lnSpc>
                <a:spcPct val="100000"/>
              </a:lnSpc>
              <a:buNone/>
              <a:tabLst>
                <a:tab pos="0" algn="l"/>
              </a:tabLst>
            </a:pP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rPr>
              <a:t>Two different components for animating in Unity:</a:t>
            </a:r>
          </a:p>
          <a:p>
            <a:pPr marL="216000" indent="0">
              <a:lnSpc>
                <a:spcPct val="100000"/>
              </a:lnSpc>
              <a:buNone/>
              <a:tabLst>
                <a:tab pos="0" algn="l"/>
              </a:tabLst>
            </a:pPr>
            <a:r>
              <a:rPr lang="en-US" sz="2000" b="0" strike="noStrike" spc="-1">
                <a:solidFill>
                  <a:srgbClr val="000000"/>
                </a:solidFill>
                <a:latin typeface="Arial"/>
              </a:rPr>
              <a:t>1. Legacy Animation:  directly access the clips in the Animation and call play/stop</a:t>
            </a: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rPr>
              <a:t>2. Mecanim (or called Animator): animation sets in a state machine.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noRot="1" noChangeAspect="1"/>
          </p:cNvSpPr>
          <p:nvPr>
            <p:ph type="sldImg"/>
          </p:nvPr>
        </p:nvSpPr>
        <p:spPr>
          <a:xfrm>
            <a:off x="215900" y="812800"/>
            <a:ext cx="7124700" cy="4006850"/>
          </a:xfrm>
          <a:prstGeom prst="rect">
            <a:avLst/>
          </a:prstGeom>
          <a:ln w="0">
            <a:noFill/>
          </a:ln>
        </p:spPr>
      </p:sp>
      <p:sp>
        <p:nvSpPr>
          <p:cNvPr id="263" name="PlaceHolder 2"/>
          <p:cNvSpPr>
            <a:spLocks noGrp="1"/>
          </p:cNvSpPr>
          <p:nvPr>
            <p:ph type="body"/>
          </p:nvPr>
        </p:nvSpPr>
        <p:spPr>
          <a:xfrm>
            <a:off x="756000" y="5078520"/>
            <a:ext cx="6045120" cy="480852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Slide 6,7,8,9 nói qua về các màn hình (windows) khi làm việc với animation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PlaceHolder 1"/>
          <p:cNvSpPr>
            <a:spLocks noGrp="1" noRot="1" noChangeAspect="1"/>
          </p:cNvSpPr>
          <p:nvPr>
            <p:ph type="sldImg"/>
          </p:nvPr>
        </p:nvSpPr>
        <p:spPr>
          <a:xfrm>
            <a:off x="215900" y="812800"/>
            <a:ext cx="7124700" cy="4006850"/>
          </a:xfrm>
          <a:prstGeom prst="rect">
            <a:avLst/>
          </a:prstGeom>
          <a:ln w="0">
            <a:noFill/>
          </a:ln>
        </p:spPr>
      </p:sp>
      <p:sp>
        <p:nvSpPr>
          <p:cNvPr id="265" name="PlaceHolder 2"/>
          <p:cNvSpPr>
            <a:spLocks noGrp="1"/>
          </p:cNvSpPr>
          <p:nvPr>
            <p:ph type="body"/>
          </p:nvPr>
        </p:nvSpPr>
        <p:spPr>
          <a:xfrm>
            <a:off x="756000" y="5078520"/>
            <a:ext cx="6045120" cy="480852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https://docs.unity3d.com/Manual/AnimatorWindow.html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noRot="1" noChangeAspect="1"/>
          </p:cNvSpPr>
          <p:nvPr>
            <p:ph type="sldImg"/>
          </p:nvPr>
        </p:nvSpPr>
        <p:spPr>
          <a:xfrm>
            <a:off x="219075" y="812800"/>
            <a:ext cx="7113588" cy="4002088"/>
          </a:xfrm>
          <a:prstGeom prst="rect">
            <a:avLst/>
          </a:prstGeom>
          <a:ln w="0">
            <a:noFill/>
          </a:ln>
        </p:spPr>
      </p:sp>
      <p:sp>
        <p:nvSpPr>
          <p:cNvPr id="267" name="PlaceHolder 2"/>
          <p:cNvSpPr>
            <a:spLocks noGrp="1"/>
          </p:cNvSpPr>
          <p:nvPr>
            <p:ph type="body"/>
          </p:nvPr>
        </p:nvSpPr>
        <p:spPr>
          <a:xfrm>
            <a:off x="756000" y="5078520"/>
            <a:ext cx="6040800" cy="480420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u="sng" strike="noStrike" spc="-1">
                <a:solidFill>
                  <a:srgbClr val="000000"/>
                </a:solidFill>
                <a:uFillTx/>
                <a:latin typeface="Arial"/>
                <a:hlinkClick r:id="rId3"/>
              </a:rPr>
              <a:t>https://docs.unity3d.com/Manual/class-Animator.html</a:t>
            </a: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00000"/>
              </a:lnSpc>
              <a:buNone/>
              <a:tabLst>
                <a:tab pos="0" algn="l"/>
              </a:tabLst>
            </a:pPr>
            <a:r>
              <a:rPr lang="en-US" sz="2000" b="0" u="sng" strike="noStrike" spc="-1">
                <a:solidFill>
                  <a:srgbClr val="000000"/>
                </a:solidFill>
                <a:uFillTx/>
                <a:latin typeface="Arial"/>
                <a:hlinkClick r:id="rId4"/>
              </a:rPr>
              <a:t>https://docs.unity3d.com/Manual/AnimationClips.html</a:t>
            </a: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noRot="1" noChangeAspect="1"/>
          </p:cNvSpPr>
          <p:nvPr>
            <p:ph type="sldImg"/>
          </p:nvPr>
        </p:nvSpPr>
        <p:spPr>
          <a:xfrm>
            <a:off x="215900" y="812800"/>
            <a:ext cx="7124700" cy="4006850"/>
          </a:xfrm>
          <a:prstGeom prst="rect">
            <a:avLst/>
          </a:prstGeom>
          <a:ln w="0">
            <a:noFill/>
          </a:ln>
        </p:spPr>
      </p:sp>
      <p:sp>
        <p:nvSpPr>
          <p:cNvPr id="269" name="PlaceHolder 2"/>
          <p:cNvSpPr>
            <a:spLocks noGrp="1"/>
          </p:cNvSpPr>
          <p:nvPr>
            <p:ph type="body"/>
          </p:nvPr>
        </p:nvSpPr>
        <p:spPr>
          <a:xfrm>
            <a:off x="756000" y="5078520"/>
            <a:ext cx="6045120" cy="480852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u="sng" strike="noStrike" spc="-1">
                <a:solidFill>
                  <a:srgbClr val="000000"/>
                </a:solidFill>
                <a:uFillTx/>
                <a:latin typeface="Arial"/>
                <a:hlinkClick r:id="rId3"/>
              </a:rPr>
              <a:t>https://docs.unity3d.com/Manual/class-Animator.html</a:t>
            </a: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00000"/>
              </a:lnSpc>
              <a:buNone/>
              <a:tabLst>
                <a:tab pos="0" algn="l"/>
              </a:tabLst>
            </a:pPr>
            <a:endParaRPr lang="en-US" sz="2000" b="0" strike="noStrike" spc="-1">
              <a:solidFill>
                <a:srgbClr val="000000"/>
              </a:solidFill>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noRot="1" noChangeAspect="1"/>
          </p:cNvSpPr>
          <p:nvPr>
            <p:ph type="sldImg"/>
          </p:nvPr>
        </p:nvSpPr>
        <p:spPr>
          <a:xfrm>
            <a:off x="215900" y="812800"/>
            <a:ext cx="7124700" cy="4006850"/>
          </a:xfrm>
          <a:prstGeom prst="rect">
            <a:avLst/>
          </a:prstGeom>
          <a:ln w="0">
            <a:noFill/>
          </a:ln>
        </p:spPr>
      </p:sp>
      <p:sp>
        <p:nvSpPr>
          <p:cNvPr id="271" name="PlaceHolder 2"/>
          <p:cNvSpPr>
            <a:spLocks noGrp="1"/>
          </p:cNvSpPr>
          <p:nvPr>
            <p:ph type="body"/>
          </p:nvPr>
        </p:nvSpPr>
        <p:spPr>
          <a:xfrm>
            <a:off x="756000" y="5078520"/>
            <a:ext cx="6045120" cy="480852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https://docs.unity3d.com/Manual/class-Animator.html</a:t>
            </a:r>
          </a:p>
        </p:txBody>
      </p:sp>
      <p:sp>
        <p:nvSpPr>
          <p:cNvPr id="272" name="PlaceHolder 23"/>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Animator component</a:t>
            </a:r>
            <a:endParaRPr lang="en-US" sz="4400" b="0" strike="noStrike" spc="-1">
              <a:solidFill>
                <a:srgbClr val="000000"/>
              </a:solidFill>
              <a:latin typeface="Arial"/>
            </a:endParaRPr>
          </a:p>
        </p:txBody>
      </p:sp>
      <p:sp>
        <p:nvSpPr>
          <p:cNvPr id="273" name="PlaceHolder 24"/>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Animator component</a:t>
            </a:r>
            <a:endParaRPr lang="en-US" sz="4400" b="0" strike="noStrike" spc="-1">
              <a:solidFill>
                <a:srgbClr val="000000"/>
              </a:solidFill>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PlaceHolder 1"/>
          <p:cNvSpPr>
            <a:spLocks noGrp="1" noRot="1" noChangeAspect="1"/>
          </p:cNvSpPr>
          <p:nvPr>
            <p:ph type="sldImg"/>
          </p:nvPr>
        </p:nvSpPr>
        <p:spPr>
          <a:xfrm>
            <a:off x="217488" y="812800"/>
            <a:ext cx="7123112" cy="4006850"/>
          </a:xfrm>
          <a:prstGeom prst="rect">
            <a:avLst/>
          </a:prstGeom>
          <a:ln w="0">
            <a:noFill/>
          </a:ln>
        </p:spPr>
      </p:sp>
      <p:sp>
        <p:nvSpPr>
          <p:cNvPr id="275" name="PlaceHolder 2"/>
          <p:cNvSpPr>
            <a:spLocks noGrp="1"/>
          </p:cNvSpPr>
          <p:nvPr>
            <p:ph type="body"/>
          </p:nvPr>
        </p:nvSpPr>
        <p:spPr>
          <a:xfrm>
            <a:off x="756000" y="5078520"/>
            <a:ext cx="6045840" cy="480924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https://docs.unity3d.com/Manual/class-AnimatorController.html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AB596FDA-7A2A-49E8-B60D-0B3C9054B08C}"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1"/>
          </p:nvPr>
        </p:nvSpPr>
        <p:spPr/>
        <p:txBody>
          <a:bodyPr/>
          <a:lstStyle/>
          <a:p>
            <a:fld id="{E6B9B89C-61DD-4E64-B5CC-EFEDBC5E04AA}"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 name="PlaceHolder 6"/>
          <p:cNvSpPr>
            <a:spLocks noGrp="1"/>
          </p:cNvSpPr>
          <p:nvPr>
            <p:ph type="sldNum" idx="1"/>
          </p:nvPr>
        </p:nvSpPr>
        <p:spPr/>
        <p:txBody>
          <a:bodyPr/>
          <a:lstStyle/>
          <a:p>
            <a:fld id="{F51F5990-8A72-48D0-BA63-3915E1CCC112}"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9" name="PlaceHolder 8"/>
          <p:cNvSpPr>
            <a:spLocks noGrp="1"/>
          </p:cNvSpPr>
          <p:nvPr>
            <p:ph type="sldNum" idx="1"/>
          </p:nvPr>
        </p:nvSpPr>
        <p:spPr/>
        <p:txBody>
          <a:bodyPr/>
          <a:lstStyle/>
          <a:p>
            <a:fld id="{DB5BED76-17A6-4704-8E8A-01E0AF1BF37D}"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26711B77-5951-4C08-9064-2DD161B254D1}"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2"/>
          </p:nvPr>
        </p:nvSpPr>
        <p:spPr/>
        <p:txBody>
          <a:bodyPr/>
          <a:lstStyle/>
          <a:p>
            <a:fld id="{BDADE497-C851-4CAE-A5E6-46B21ADDB6C3}"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
          </p:nvPr>
        </p:nvSpPr>
        <p:spPr/>
        <p:txBody>
          <a:bodyPr/>
          <a:lstStyle/>
          <a:p>
            <a:fld id="{F423A17D-6A30-4219-9AB4-F86555892737}"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2"/>
          </p:nvPr>
        </p:nvSpPr>
        <p:spPr/>
        <p:txBody>
          <a:bodyPr/>
          <a:lstStyle/>
          <a:p>
            <a:fld id="{B296DFDF-541A-412E-8A51-F67A102E9703}"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 name="PlaceHolder 2"/>
          <p:cNvSpPr>
            <a:spLocks noGrp="1"/>
          </p:cNvSpPr>
          <p:nvPr>
            <p:ph type="sldNum" idx="2"/>
          </p:nvPr>
        </p:nvSpPr>
        <p:spPr/>
        <p:txBody>
          <a:bodyPr/>
          <a:lstStyle/>
          <a:p>
            <a:fld id="{8B8C2621-55A1-4D42-A0DB-7132646E971E}"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2"/>
          </p:nvPr>
        </p:nvSpPr>
        <p:spPr/>
        <p:txBody>
          <a:bodyPr/>
          <a:lstStyle/>
          <a:p>
            <a:fld id="{34DD9E22-F3C0-4400-A70A-C31D57D3AF32}"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2"/>
          </p:nvPr>
        </p:nvSpPr>
        <p:spPr/>
        <p:txBody>
          <a:bodyPr/>
          <a:lstStyle/>
          <a:p>
            <a:fld id="{D7E71186-3921-484F-BE90-7D08FB4F3A79}"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1"/>
          </p:nvPr>
        </p:nvSpPr>
        <p:spPr/>
        <p:txBody>
          <a:bodyPr/>
          <a:lstStyle/>
          <a:p>
            <a:fld id="{7A65131B-CFD0-4EEC-B851-F9A2AA040638}"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2"/>
          </p:nvPr>
        </p:nvSpPr>
        <p:spPr/>
        <p:txBody>
          <a:bodyPr/>
          <a:lstStyle/>
          <a:p>
            <a:fld id="{AA7CAF6D-DF00-40B6-802D-765F759AC02C}"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2"/>
          </p:nvPr>
        </p:nvSpPr>
        <p:spPr/>
        <p:txBody>
          <a:bodyPr/>
          <a:lstStyle/>
          <a:p>
            <a:fld id="{9D9C3C8E-8916-4F21-B485-E7ECF2B73007}"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2"/>
          </p:nvPr>
        </p:nvSpPr>
        <p:spPr/>
        <p:txBody>
          <a:bodyPr/>
          <a:lstStyle/>
          <a:p>
            <a:fld id="{BCFC79B0-68DB-444F-8CB8-345DBA038223}"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 name="PlaceHolder 6"/>
          <p:cNvSpPr>
            <a:spLocks noGrp="1"/>
          </p:cNvSpPr>
          <p:nvPr>
            <p:ph type="sldNum" idx="2"/>
          </p:nvPr>
        </p:nvSpPr>
        <p:spPr/>
        <p:txBody>
          <a:bodyPr/>
          <a:lstStyle/>
          <a:p>
            <a:fld id="{DB948D07-6986-43F5-BC77-37EBFE74355B}"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9" name="PlaceHolder 8"/>
          <p:cNvSpPr>
            <a:spLocks noGrp="1"/>
          </p:cNvSpPr>
          <p:nvPr>
            <p:ph type="sldNum" idx="2"/>
          </p:nvPr>
        </p:nvSpPr>
        <p:spPr/>
        <p:txBody>
          <a:bodyPr/>
          <a:lstStyle/>
          <a:p>
            <a:fld id="{AB5DE3C1-1AE1-49A7-ADDF-9243E1C3A6A6}"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
          </p:nvPr>
        </p:nvSpPr>
        <p:spPr/>
        <p:txBody>
          <a:bodyPr/>
          <a:lstStyle/>
          <a:p>
            <a:fld id="{B50AA461-306F-441E-89C3-FE3E6385AB14}"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1"/>
          </p:nvPr>
        </p:nvSpPr>
        <p:spPr/>
        <p:txBody>
          <a:bodyPr/>
          <a:lstStyle/>
          <a:p>
            <a:fld id="{66C0B007-0238-4A0A-9351-9691E96CB9FD}"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 name="PlaceHolder 2"/>
          <p:cNvSpPr>
            <a:spLocks noGrp="1"/>
          </p:cNvSpPr>
          <p:nvPr>
            <p:ph type="sldNum" idx="1"/>
          </p:nvPr>
        </p:nvSpPr>
        <p:spPr/>
        <p:txBody>
          <a:bodyPr/>
          <a:lstStyle/>
          <a:p>
            <a:fld id="{A7EEA773-4A70-4AB5-BC31-2BF3D338CCCC}"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1"/>
          </p:nvPr>
        </p:nvSpPr>
        <p:spPr/>
        <p:txBody>
          <a:bodyPr/>
          <a:lstStyle/>
          <a:p>
            <a:fld id="{AFFA599D-F980-4D64-AA68-D2359F4C8CD7}"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1"/>
          </p:nvPr>
        </p:nvSpPr>
        <p:spPr/>
        <p:txBody>
          <a:bodyPr/>
          <a:lstStyle/>
          <a:p>
            <a:fld id="{698ADDE0-B1DE-404E-BC81-911821368114}"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1"/>
          </p:nvPr>
        </p:nvSpPr>
        <p:spPr/>
        <p:txBody>
          <a:bodyPr/>
          <a:lstStyle/>
          <a:p>
            <a:fld id="{67018A82-3E28-4D7F-9A73-94C90F29276E}"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1"/>
          </p:nvPr>
        </p:nvSpPr>
        <p:spPr/>
        <p:txBody>
          <a:bodyPr/>
          <a:lstStyle/>
          <a:p>
            <a:fld id="{0813D94B-491D-46B5-83D6-CF185268FF4E}"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p:cNvSpPr/>
          <p:nvPr/>
        </p:nvSpPr>
        <p:spPr>
          <a:xfrm>
            <a:off x="0" y="6461280"/>
            <a:ext cx="12178080" cy="38988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800" b="0" strike="noStrike" spc="-1">
              <a:solidFill>
                <a:srgbClr val="000000"/>
              </a:solidFill>
              <a:latin typeface="Calibri"/>
              <a:ea typeface="DejaVu Sans"/>
            </a:endParaRPr>
          </a:p>
        </p:txBody>
      </p:sp>
      <p:sp>
        <p:nvSpPr>
          <p:cNvPr id="8" name="TextBox 9"/>
          <p:cNvSpPr/>
          <p:nvPr/>
        </p:nvSpPr>
        <p:spPr>
          <a:xfrm>
            <a:off x="0" y="681120"/>
            <a:ext cx="214560" cy="702000"/>
          </a:xfrm>
          <a:prstGeom prst="rect">
            <a:avLst/>
          </a:prstGeom>
          <a:solidFill>
            <a:srgbClr val="4E8F0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800" b="0" strike="noStrike" spc="-1">
              <a:solidFill>
                <a:srgbClr val="000000"/>
              </a:solidFill>
              <a:latin typeface="Calibri"/>
              <a:ea typeface="DejaVu Sans"/>
            </a:endParaRPr>
          </a:p>
        </p:txBody>
      </p:sp>
      <p:pic>
        <p:nvPicPr>
          <p:cNvPr id="2" name="Picture 9" descr="GitHub - morzhanov/nodejs-express-boilerplate: Node.js Boilerplate is an  project that allows you to start new node.js project from scratch."/>
          <p:cNvPicPr/>
          <p:nvPr/>
        </p:nvPicPr>
        <p:blipFill>
          <a:blip r:embed="rId14"/>
          <a:stretch/>
        </p:blipFill>
        <p:spPr>
          <a:xfrm>
            <a:off x="10759680" y="3600"/>
            <a:ext cx="1381680" cy="762480"/>
          </a:xfrm>
          <a:prstGeom prst="rect">
            <a:avLst/>
          </a:prstGeom>
          <a:ln w="0">
            <a:noFill/>
          </a:ln>
        </p:spPr>
      </p:pic>
      <p:pic>
        <p:nvPicPr>
          <p:cNvPr id="3" name="Picture 2"/>
          <p:cNvPicPr/>
          <p:nvPr/>
        </p:nvPicPr>
        <p:blipFill>
          <a:blip r:embed="rId15"/>
          <a:stretch/>
        </p:blipFill>
        <p:spPr>
          <a:xfrm>
            <a:off x="25560" y="30240"/>
            <a:ext cx="1572480" cy="631800"/>
          </a:xfrm>
          <a:prstGeom prst="rect">
            <a:avLst/>
          </a:prstGeom>
          <a:ln w="0">
            <a:noFill/>
          </a:ln>
        </p:spPr>
      </p:pic>
      <p:sp>
        <p:nvSpPr>
          <p:cNvPr id="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5" name="PlaceHolder 2"/>
          <p:cNvSpPr>
            <a:spLocks noGrp="1"/>
          </p:cNvSpPr>
          <p:nvPr>
            <p:ph type="sldNum" idx="1"/>
          </p:nvPr>
        </p:nvSpPr>
        <p:spPr>
          <a:xfrm>
            <a:off x="8610480" y="6483240"/>
            <a:ext cx="2729160" cy="351000"/>
          </a:xfrm>
          <a:prstGeom prst="rect">
            <a:avLst/>
          </a:prstGeom>
          <a:noFill/>
          <a:ln w="0">
            <a:noFill/>
          </a:ln>
        </p:spPr>
        <p:txBody>
          <a:bodyPr lIns="90000" tIns="45000" rIns="90000" bIns="45000" anchor="ctr">
            <a:noAutofit/>
          </a:bodyPr>
          <a:lstStyle>
            <a:lvl1pPr indent="0" algn="r">
              <a:lnSpc>
                <a:spcPct val="100000"/>
              </a:lnSpc>
              <a:buNone/>
              <a:tabLst>
                <a:tab pos="0" algn="l"/>
              </a:tabLst>
              <a:defRPr lang="en-US" sz="1200" b="0" strike="noStrike" spc="-1">
                <a:solidFill>
                  <a:srgbClr val="000000"/>
                </a:solidFill>
                <a:latin typeface="Calibri"/>
              </a:defRPr>
            </a:lvl1pPr>
          </a:lstStyle>
          <a:p>
            <a:pPr indent="0" algn="r">
              <a:lnSpc>
                <a:spcPct val="100000"/>
              </a:lnSpc>
              <a:buNone/>
              <a:tabLst>
                <a:tab pos="0" algn="l"/>
              </a:tabLst>
            </a:pPr>
            <a:fld id="{12C4F2D4-FF57-4D51-8B35-E1A3A91DAC6B}" type="slidenum">
              <a:rPr lang="en-US" sz="1200" b="0" strike="noStrike" spc="-1">
                <a:solidFill>
                  <a:srgbClr val="000000"/>
                </a:solidFill>
                <a:latin typeface="Calibri"/>
              </a:rPr>
              <a:t>‹#›</a:t>
            </a:fld>
            <a:endParaRPr lang="en-US" sz="1200" b="0" strike="noStrike" spc="-1">
              <a:solidFill>
                <a:srgbClr val="000000"/>
              </a:solidFill>
              <a:latin typeface="Times New Roman"/>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TextBox 6"/>
          <p:cNvSpPr/>
          <p:nvPr/>
        </p:nvSpPr>
        <p:spPr>
          <a:xfrm>
            <a:off x="0" y="6461280"/>
            <a:ext cx="12178080" cy="38988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800" b="0" strike="noStrike" spc="-1">
              <a:solidFill>
                <a:srgbClr val="000000"/>
              </a:solidFill>
              <a:latin typeface="Calibri"/>
              <a:ea typeface="DejaVu Sans"/>
            </a:endParaRPr>
          </a:p>
        </p:txBody>
      </p:sp>
      <p:sp>
        <p:nvSpPr>
          <p:cNvPr id="44" name="TextBox 9"/>
          <p:cNvSpPr/>
          <p:nvPr/>
        </p:nvSpPr>
        <p:spPr>
          <a:xfrm>
            <a:off x="0" y="681120"/>
            <a:ext cx="214560" cy="702000"/>
          </a:xfrm>
          <a:prstGeom prst="rect">
            <a:avLst/>
          </a:prstGeom>
          <a:solidFill>
            <a:srgbClr val="4E8F0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800" b="0" strike="noStrike" spc="-1">
              <a:solidFill>
                <a:srgbClr val="000000"/>
              </a:solidFill>
              <a:latin typeface="Calibri"/>
              <a:ea typeface="DejaVu Sans"/>
            </a:endParaRPr>
          </a:p>
        </p:txBody>
      </p:sp>
      <p:pic>
        <p:nvPicPr>
          <p:cNvPr id="45" name="Picture 9" descr="GitHub - morzhanov/nodejs-express-boilerplate: Node.js Boilerplate is an  project that allows you to start new node.js project from scratch."/>
          <p:cNvPicPr/>
          <p:nvPr/>
        </p:nvPicPr>
        <p:blipFill>
          <a:blip r:embed="rId14"/>
          <a:stretch/>
        </p:blipFill>
        <p:spPr>
          <a:xfrm>
            <a:off x="10759680" y="3600"/>
            <a:ext cx="1381680" cy="762480"/>
          </a:xfrm>
          <a:prstGeom prst="rect">
            <a:avLst/>
          </a:prstGeom>
          <a:ln w="0">
            <a:noFill/>
          </a:ln>
        </p:spPr>
      </p:pic>
      <p:pic>
        <p:nvPicPr>
          <p:cNvPr id="46" name="Picture 45"/>
          <p:cNvPicPr/>
          <p:nvPr/>
        </p:nvPicPr>
        <p:blipFill>
          <a:blip r:embed="rId15"/>
          <a:stretch/>
        </p:blipFill>
        <p:spPr>
          <a:xfrm>
            <a:off x="25560" y="30240"/>
            <a:ext cx="1572480" cy="631800"/>
          </a:xfrm>
          <a:prstGeom prst="rect">
            <a:avLst/>
          </a:prstGeom>
          <a:ln w="0">
            <a:noFill/>
          </a:ln>
        </p:spPr>
      </p:pic>
      <p:sp>
        <p:nvSpPr>
          <p:cNvPr id="47" name="PlaceHolder 1"/>
          <p:cNvSpPr>
            <a:spLocks noGrp="1"/>
          </p:cNvSpPr>
          <p:nvPr>
            <p:ph type="sldNum" idx="2"/>
          </p:nvPr>
        </p:nvSpPr>
        <p:spPr>
          <a:xfrm>
            <a:off x="8610480" y="6483240"/>
            <a:ext cx="2729160" cy="351000"/>
          </a:xfrm>
          <a:prstGeom prst="rect">
            <a:avLst/>
          </a:prstGeom>
          <a:noFill/>
          <a:ln w="0">
            <a:noFill/>
          </a:ln>
        </p:spPr>
        <p:txBody>
          <a:bodyPr lIns="90000" tIns="45000" rIns="90000" bIns="45000" anchor="ctr">
            <a:noAutofit/>
          </a:bodyPr>
          <a:lstStyle>
            <a:lvl1pPr indent="0" algn="r">
              <a:lnSpc>
                <a:spcPct val="100000"/>
              </a:lnSpc>
              <a:buNone/>
              <a:tabLst>
                <a:tab pos="0" algn="l"/>
              </a:tabLst>
              <a:defRPr lang="en-US" sz="1200" b="0" strike="noStrike" spc="-1">
                <a:solidFill>
                  <a:srgbClr val="000000"/>
                </a:solidFill>
                <a:latin typeface="Calibri"/>
              </a:defRPr>
            </a:lvl1pPr>
          </a:lstStyle>
          <a:p>
            <a:pPr indent="0" algn="r">
              <a:lnSpc>
                <a:spcPct val="100000"/>
              </a:lnSpc>
              <a:buNone/>
              <a:tabLst>
                <a:tab pos="0" algn="l"/>
              </a:tabLst>
            </a:pPr>
            <a:fld id="{D28A3F3E-59CA-4B6B-9341-1A20D24E2E0F}" type="slidenum">
              <a:rPr lang="en-US" sz="1200" b="0" strike="noStrike" spc="-1">
                <a:solidFill>
                  <a:srgbClr val="000000"/>
                </a:solidFill>
                <a:latin typeface="Calibri"/>
              </a:rPr>
              <a:t>‹#›</a:t>
            </a:fld>
            <a:endParaRPr lang="en-US" sz="1200" b="0" strike="noStrike" spc="-1">
              <a:solidFill>
                <a:srgbClr val="000000"/>
              </a:solidFill>
              <a:latin typeface="Times New Roman"/>
            </a:endParaRPr>
          </a:p>
        </p:txBody>
      </p:sp>
      <p:sp>
        <p:nvSpPr>
          <p:cNvPr id="48"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9"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www.mixamo.com/"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23"/>
          <p:cNvSpPr/>
          <p:nvPr/>
        </p:nvSpPr>
        <p:spPr>
          <a:xfrm>
            <a:off x="1030680" y="1551600"/>
            <a:ext cx="10129320" cy="237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90000"/>
              </a:lnSpc>
            </a:pPr>
            <a:r>
              <a:rPr lang="en-US" sz="4400" b="0" strike="noStrike" spc="-1">
                <a:solidFill>
                  <a:srgbClr val="000000"/>
                </a:solidFill>
                <a:latin typeface="Arial"/>
                <a:ea typeface="PingFang SC"/>
              </a:rPr>
              <a:t>Introduction to Unity </a:t>
            </a:r>
            <a:endParaRPr lang="en-US" sz="4400" b="0" strike="noStrike" spc="-1">
              <a:solidFill>
                <a:srgbClr val="000000"/>
              </a:solidFill>
              <a:latin typeface="Arial"/>
            </a:endParaRPr>
          </a:p>
          <a:p>
            <a:pPr algn="ctr">
              <a:lnSpc>
                <a:spcPct val="90000"/>
              </a:lnSpc>
            </a:pPr>
            <a:r>
              <a:rPr lang="en-US" sz="4400" b="0" strike="noStrike" spc="-1">
                <a:solidFill>
                  <a:srgbClr val="000000"/>
                </a:solidFill>
                <a:latin typeface="Arial"/>
                <a:ea typeface="PingFang SC"/>
              </a:rPr>
              <a:t>Animation System</a:t>
            </a:r>
            <a:endParaRPr lang="en-US" sz="4400" b="0" strike="noStrike" spc="-1">
              <a:solidFill>
                <a:srgbClr val="000000"/>
              </a:solidFill>
              <a:latin typeface="Arial"/>
            </a:endParaRPr>
          </a:p>
        </p:txBody>
      </p:sp>
      <p:pic>
        <p:nvPicPr>
          <p:cNvPr id="93" name="Picture 92"/>
          <p:cNvPicPr/>
          <p:nvPr/>
        </p:nvPicPr>
        <p:blipFill>
          <a:blip r:embed="rId2"/>
          <a:stretch/>
        </p:blipFill>
        <p:spPr>
          <a:xfrm>
            <a:off x="4156200" y="446400"/>
            <a:ext cx="3879360" cy="212796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laceHolder 18"/>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a:solidFill>
                  <a:srgbClr val="000000"/>
                </a:solidFill>
                <a:latin typeface="Arial"/>
                <a:ea typeface="DejaVu Sans"/>
              </a:rPr>
              <a:t>Animation Window</a:t>
            </a:r>
            <a:endParaRPr lang="en-US" sz="3600" b="0" strike="noStrike" spc="-1">
              <a:solidFill>
                <a:srgbClr val="000000"/>
              </a:solidFill>
              <a:latin typeface="Arial"/>
            </a:endParaRPr>
          </a:p>
        </p:txBody>
      </p:sp>
      <p:sp>
        <p:nvSpPr>
          <p:cNvPr id="126" name="Rectangle 125"/>
          <p:cNvSpPr/>
          <p:nvPr/>
        </p:nvSpPr>
        <p:spPr>
          <a:xfrm>
            <a:off x="450000" y="1386000"/>
            <a:ext cx="11434680" cy="1126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15000"/>
              </a:lnSpc>
            </a:pPr>
            <a:r>
              <a:rPr lang="en-US" sz="1800" b="0" strike="noStrike" spc="-1">
                <a:solidFill>
                  <a:srgbClr val="000000"/>
                </a:solidFill>
                <a:latin typeface="Arial"/>
                <a:ea typeface="DejaVu Sans"/>
              </a:rPr>
              <a:t>The </a:t>
            </a:r>
            <a:r>
              <a:rPr lang="en-US" sz="1800" b="1" strike="noStrike" spc="-1">
                <a:solidFill>
                  <a:srgbClr val="000000"/>
                </a:solidFill>
                <a:latin typeface="Arial"/>
                <a:ea typeface="DejaVu Sans"/>
              </a:rPr>
              <a:t>Animation Window</a:t>
            </a:r>
            <a:r>
              <a:rPr lang="en-US" sz="1800" b="0" strike="noStrike" spc="-1">
                <a:solidFill>
                  <a:srgbClr val="000000"/>
                </a:solidFill>
                <a:latin typeface="Arial"/>
                <a:ea typeface="DejaVu Sans"/>
              </a:rPr>
              <a:t> in Unity serves to create, edit, and manage </a:t>
            </a:r>
            <a:r>
              <a:rPr lang="en-US" sz="1800" b="1" strike="noStrike" spc="-1">
                <a:solidFill>
                  <a:srgbClr val="000000"/>
                </a:solidFill>
                <a:latin typeface="Arial"/>
                <a:ea typeface="DejaVu Sans"/>
              </a:rPr>
              <a:t>animations for game objects</a:t>
            </a:r>
            <a:r>
              <a:rPr lang="en-US" sz="1800" b="0" strike="noStrike" spc="-1">
                <a:solidFill>
                  <a:srgbClr val="000000"/>
                </a:solidFill>
                <a:latin typeface="Arial"/>
                <a:ea typeface="DejaVu Sans"/>
              </a:rPr>
              <a:t>. It provides a </a:t>
            </a:r>
            <a:r>
              <a:rPr lang="en-US" sz="1800" b="1" strike="noStrike" spc="-1">
                <a:solidFill>
                  <a:srgbClr val="000000"/>
                </a:solidFill>
                <a:latin typeface="Arial"/>
                <a:ea typeface="DejaVu Sans"/>
              </a:rPr>
              <a:t>workspace to set keyframes</a:t>
            </a:r>
            <a:r>
              <a:rPr lang="en-US" sz="1800" b="0" strike="noStrike" spc="-1">
                <a:solidFill>
                  <a:srgbClr val="000000"/>
                </a:solidFill>
                <a:latin typeface="Arial"/>
                <a:ea typeface="DejaVu Sans"/>
              </a:rPr>
              <a:t>, </a:t>
            </a:r>
            <a:r>
              <a:rPr lang="en-US" sz="1800" b="1" strike="noStrike" spc="-1">
                <a:solidFill>
                  <a:srgbClr val="000000"/>
                </a:solidFill>
                <a:latin typeface="Arial"/>
                <a:ea typeface="DejaVu Sans"/>
              </a:rPr>
              <a:t>define motion, and effects</a:t>
            </a:r>
            <a:r>
              <a:rPr lang="en-US" sz="1800" b="0" strike="noStrike" spc="-1">
                <a:solidFill>
                  <a:srgbClr val="000000"/>
                </a:solidFill>
                <a:latin typeface="Arial"/>
                <a:ea typeface="DejaVu Sans"/>
              </a:rPr>
              <a:t> for various elements, from characters to objects and even environmental elements.</a:t>
            </a:r>
            <a:endParaRPr lang="en-US" sz="1800" b="0" strike="noStrike" spc="-1">
              <a:solidFill>
                <a:srgbClr val="000000"/>
              </a:solidFill>
              <a:latin typeface="Arial"/>
            </a:endParaRPr>
          </a:p>
        </p:txBody>
      </p:sp>
      <p:pic>
        <p:nvPicPr>
          <p:cNvPr id="127" name="Picture 126"/>
          <p:cNvPicPr/>
          <p:nvPr/>
        </p:nvPicPr>
        <p:blipFill>
          <a:blip r:embed="rId2"/>
          <a:stretch/>
        </p:blipFill>
        <p:spPr>
          <a:xfrm>
            <a:off x="457200" y="3193560"/>
            <a:ext cx="11351880" cy="2518920"/>
          </a:xfrm>
          <a:prstGeom prst="rect">
            <a:avLst/>
          </a:prstGeom>
          <a:ln w="0">
            <a:noFill/>
          </a:ln>
        </p:spPr>
      </p:pic>
      <p:sp>
        <p:nvSpPr>
          <p:cNvPr id="2" name="PlaceHolder 1"/>
          <p:cNvSpPr>
            <a:spLocks noGrp="1"/>
          </p:cNvSpPr>
          <p:nvPr>
            <p:ph type="sldNum" idx="2"/>
          </p:nvPr>
        </p:nvSpPr>
        <p:spPr/>
        <p:txBody>
          <a:bodyPr/>
          <a:lstStyle/>
          <a:p>
            <a:fld id="{EB948B10-2FD4-4B80-921F-F5593FFDD434}" type="slidenum">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9"/>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a:solidFill>
                  <a:srgbClr val="000000"/>
                </a:solidFill>
                <a:latin typeface="Arial"/>
                <a:ea typeface="DejaVu Sans"/>
              </a:rPr>
              <a:t>Animator Window</a:t>
            </a:r>
            <a:endParaRPr lang="en-US" sz="3600" b="0" strike="noStrike" spc="-1">
              <a:solidFill>
                <a:srgbClr val="000000"/>
              </a:solidFill>
              <a:latin typeface="Arial"/>
            </a:endParaRPr>
          </a:p>
        </p:txBody>
      </p:sp>
      <p:sp>
        <p:nvSpPr>
          <p:cNvPr id="129" name="Rectangle 128"/>
          <p:cNvSpPr/>
          <p:nvPr/>
        </p:nvSpPr>
        <p:spPr>
          <a:xfrm>
            <a:off x="156600" y="1386000"/>
            <a:ext cx="4798800" cy="31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DejaVu Sans"/>
              </a:rPr>
              <a:t>The </a:t>
            </a:r>
            <a:r>
              <a:rPr lang="en-US" sz="1800" b="1" strike="noStrike" spc="-1">
                <a:solidFill>
                  <a:srgbClr val="000000"/>
                </a:solidFill>
                <a:latin typeface="Arial"/>
                <a:ea typeface="DejaVu Sans"/>
              </a:rPr>
              <a:t>Animator Window</a:t>
            </a:r>
            <a:r>
              <a:rPr lang="en-US" sz="1800" b="0" strike="noStrike" spc="-1">
                <a:solidFill>
                  <a:srgbClr val="000000"/>
                </a:solidFill>
                <a:latin typeface="Arial"/>
                <a:ea typeface="DejaVu Sans"/>
              </a:rPr>
              <a:t> is used to create and manage </a:t>
            </a:r>
            <a:r>
              <a:rPr lang="en-US" sz="1800" b="1" strike="noStrike" spc="-1">
                <a:solidFill>
                  <a:srgbClr val="000000"/>
                </a:solidFill>
                <a:latin typeface="Arial"/>
                <a:ea typeface="DejaVu Sans"/>
              </a:rPr>
              <a:t>Animator Controllers</a:t>
            </a:r>
            <a:r>
              <a:rPr lang="en-US" sz="1800" b="0" strike="noStrike" spc="-1">
                <a:solidFill>
                  <a:srgbClr val="000000"/>
                </a:solidFill>
                <a:latin typeface="Arial"/>
                <a:ea typeface="DejaVu Sans"/>
              </a:rPr>
              <a:t>. These controllers manage the </a:t>
            </a:r>
            <a:r>
              <a:rPr lang="en-US" sz="1800" b="1" strike="noStrike" spc="-1">
                <a:solidFill>
                  <a:srgbClr val="000000"/>
                </a:solidFill>
                <a:latin typeface="Arial"/>
                <a:ea typeface="DejaVu Sans"/>
              </a:rPr>
              <a:t>states and transitions</a:t>
            </a:r>
            <a:r>
              <a:rPr lang="en-US" sz="1800" b="0" strike="noStrike" spc="-1">
                <a:solidFill>
                  <a:srgbClr val="000000"/>
                </a:solidFill>
                <a:latin typeface="Arial"/>
                <a:ea typeface="DejaVu Sans"/>
              </a:rPr>
              <a:t> between animations. It allows defining the logic for how animations are triggered and switched based on conditions and events within the game.</a:t>
            </a:r>
            <a:endParaRPr lang="en-US" sz="1800" b="0" strike="noStrike" spc="-1">
              <a:solidFill>
                <a:srgbClr val="000000"/>
              </a:solidFill>
              <a:latin typeface="Arial"/>
            </a:endParaRPr>
          </a:p>
        </p:txBody>
      </p:sp>
      <p:pic>
        <p:nvPicPr>
          <p:cNvPr id="130" name="Picture 129"/>
          <p:cNvPicPr/>
          <p:nvPr/>
        </p:nvPicPr>
        <p:blipFill>
          <a:blip r:embed="rId3"/>
          <a:stretch/>
        </p:blipFill>
        <p:spPr>
          <a:xfrm>
            <a:off x="4873320" y="1600200"/>
            <a:ext cx="7312680" cy="4401360"/>
          </a:xfrm>
          <a:prstGeom prst="rect">
            <a:avLst/>
          </a:prstGeom>
          <a:ln w="0">
            <a:noFill/>
          </a:ln>
        </p:spPr>
      </p:pic>
      <p:sp>
        <p:nvSpPr>
          <p:cNvPr id="131" name="Rectangle 130"/>
          <p:cNvSpPr/>
          <p:nvPr/>
        </p:nvSpPr>
        <p:spPr>
          <a:xfrm>
            <a:off x="4873320" y="5305680"/>
            <a:ext cx="2162880" cy="683280"/>
          </a:xfrm>
          <a:prstGeom prst="rect">
            <a:avLst/>
          </a:prstGeom>
          <a:noFill/>
          <a:ln w="36720">
            <a:solidFill>
              <a:srgbClr val="FF860D"/>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pPr>
              <a:lnSpc>
                <a:spcPct val="100000"/>
              </a:lnSpc>
            </a:pPr>
            <a:endParaRPr lang="en-US" sz="1800" b="0" strike="noStrike" spc="-1">
              <a:solidFill>
                <a:srgbClr val="000000"/>
              </a:solidFill>
              <a:latin typeface="Arial"/>
              <a:ea typeface="DejaVu Sans"/>
            </a:endParaRPr>
          </a:p>
        </p:txBody>
      </p:sp>
      <p:sp>
        <p:nvSpPr>
          <p:cNvPr id="132" name="Rectangle 131"/>
          <p:cNvSpPr/>
          <p:nvPr/>
        </p:nvSpPr>
        <p:spPr>
          <a:xfrm>
            <a:off x="5667120" y="2454480"/>
            <a:ext cx="2740680" cy="1369080"/>
          </a:xfrm>
          <a:prstGeom prst="rect">
            <a:avLst/>
          </a:prstGeom>
          <a:noFill/>
          <a:ln w="36720">
            <a:solidFill>
              <a:srgbClr val="FF860D"/>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pPr>
              <a:lnSpc>
                <a:spcPct val="100000"/>
              </a:lnSpc>
            </a:pPr>
            <a:endParaRPr lang="en-US" sz="1800" b="0" strike="noStrike" spc="-1">
              <a:solidFill>
                <a:srgbClr val="000000"/>
              </a:solidFill>
              <a:latin typeface="Arial"/>
              <a:ea typeface="DejaVu Sans"/>
            </a:endParaRPr>
          </a:p>
        </p:txBody>
      </p:sp>
      <p:sp>
        <p:nvSpPr>
          <p:cNvPr id="133" name="Rectangle 132"/>
          <p:cNvSpPr/>
          <p:nvPr/>
        </p:nvSpPr>
        <p:spPr>
          <a:xfrm>
            <a:off x="10732320" y="2382480"/>
            <a:ext cx="1417680" cy="1140480"/>
          </a:xfrm>
          <a:prstGeom prst="rect">
            <a:avLst/>
          </a:prstGeom>
          <a:noFill/>
          <a:ln w="36720">
            <a:solidFill>
              <a:srgbClr val="FF860D"/>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pPr>
              <a:lnSpc>
                <a:spcPct val="100000"/>
              </a:lnSpc>
            </a:pPr>
            <a:endParaRPr lang="en-US" sz="1800" b="0" strike="noStrike" spc="-1">
              <a:solidFill>
                <a:srgbClr val="000000"/>
              </a:solidFill>
              <a:latin typeface="Arial"/>
              <a:ea typeface="DejaVu Sans"/>
            </a:endParaRPr>
          </a:p>
        </p:txBody>
      </p:sp>
      <p:sp>
        <p:nvSpPr>
          <p:cNvPr id="134" name="Straight Connector 133"/>
          <p:cNvSpPr/>
          <p:nvPr/>
        </p:nvSpPr>
        <p:spPr>
          <a:xfrm>
            <a:off x="5823720" y="1754640"/>
            <a:ext cx="457200" cy="360"/>
          </a:xfrm>
          <a:prstGeom prst="line">
            <a:avLst/>
          </a:prstGeom>
          <a:ln w="36720">
            <a:solidFill>
              <a:srgbClr val="FF860D"/>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2" name="PlaceHolder 1"/>
          <p:cNvSpPr>
            <a:spLocks noGrp="1"/>
          </p:cNvSpPr>
          <p:nvPr>
            <p:ph type="sldNum" idx="2"/>
          </p:nvPr>
        </p:nvSpPr>
        <p:spPr/>
        <p:txBody>
          <a:bodyPr/>
          <a:lstStyle/>
          <a:p>
            <a:fld id="{7CE23FAD-50B6-4FA2-A28A-9BDE59FB895A}" type="slidenum">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8900280" y="661248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136" name="PlaceHolder 5"/>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Animation Components</a:t>
            </a:r>
            <a:endParaRPr lang="en-US" sz="4400" b="0" strike="noStrike" spc="-1">
              <a:solidFill>
                <a:srgbClr val="000000"/>
              </a:solidFill>
              <a:latin typeface="Arial"/>
            </a:endParaRPr>
          </a:p>
        </p:txBody>
      </p:sp>
      <p:sp>
        <p:nvSpPr>
          <p:cNvPr id="137" name="Rectangle 136"/>
          <p:cNvSpPr/>
          <p:nvPr/>
        </p:nvSpPr>
        <p:spPr>
          <a:xfrm>
            <a:off x="228600" y="1482120"/>
            <a:ext cx="11656080" cy="1107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400" b="0" strike="noStrike" spc="-1">
                <a:solidFill>
                  <a:srgbClr val="000000"/>
                </a:solidFill>
                <a:latin typeface="Arial"/>
                <a:ea typeface="DejaVu Sans"/>
              </a:rPr>
              <a:t>The heart of the animation system is composed of two kinds of assets: </a:t>
            </a:r>
            <a:r>
              <a:rPr lang="en-US" sz="2400" b="1" strike="noStrike" spc="-1">
                <a:solidFill>
                  <a:srgbClr val="000000"/>
                </a:solidFill>
                <a:latin typeface="Arial"/>
                <a:ea typeface="DejaVu Sans"/>
              </a:rPr>
              <a:t>animation clips</a:t>
            </a:r>
            <a:r>
              <a:rPr lang="en-US" sz="2400" b="0" strike="noStrike" spc="-1">
                <a:solidFill>
                  <a:srgbClr val="000000"/>
                </a:solidFill>
                <a:latin typeface="Arial"/>
                <a:ea typeface="DejaVu Sans"/>
              </a:rPr>
              <a:t> and </a:t>
            </a:r>
            <a:r>
              <a:rPr lang="en-US" sz="2400" b="1" strike="noStrike" spc="-1">
                <a:solidFill>
                  <a:srgbClr val="000000"/>
                </a:solidFill>
                <a:latin typeface="Arial"/>
                <a:ea typeface="DejaVu Sans"/>
              </a:rPr>
              <a:t>animator controllers</a:t>
            </a:r>
            <a:r>
              <a:rPr lang="en-US" sz="2400" b="0" strike="noStrike" spc="-1">
                <a:solidFill>
                  <a:srgbClr val="000000"/>
                </a:solidFill>
                <a:latin typeface="Arial"/>
                <a:ea typeface="DejaVu Sans"/>
              </a:rPr>
              <a:t>.</a:t>
            </a:r>
            <a:endParaRPr lang="en-US" sz="2400" b="0" strike="noStrike" spc="-1">
              <a:solidFill>
                <a:srgbClr val="000000"/>
              </a:solidFill>
              <a:latin typeface="Arial"/>
            </a:endParaRPr>
          </a:p>
        </p:txBody>
      </p:sp>
      <p:sp>
        <p:nvSpPr>
          <p:cNvPr id="138" name="Rectangle 137"/>
          <p:cNvSpPr/>
          <p:nvPr/>
        </p:nvSpPr>
        <p:spPr>
          <a:xfrm>
            <a:off x="264600" y="2891880"/>
            <a:ext cx="10741680" cy="2900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200" b="0" strike="noStrike" spc="-1">
                <a:solidFill>
                  <a:srgbClr val="000000"/>
                </a:solidFill>
                <a:latin typeface="Arial"/>
                <a:ea typeface="DejaVu Sans"/>
              </a:rPr>
              <a:t>Notice </a:t>
            </a:r>
            <a:r>
              <a:rPr lang="en-US" sz="2200" b="1" strike="noStrike" spc="-1">
                <a:solidFill>
                  <a:srgbClr val="000000"/>
                </a:solidFill>
                <a:latin typeface="Arial"/>
                <a:ea typeface="DejaVu Sans"/>
              </a:rPr>
              <a:t>animation</a:t>
            </a:r>
            <a:r>
              <a:rPr lang="en-US" sz="2200" b="0" strike="noStrike" spc="-1">
                <a:solidFill>
                  <a:srgbClr val="000000"/>
                </a:solidFill>
                <a:latin typeface="Arial"/>
                <a:ea typeface="DejaVu Sans"/>
              </a:rPr>
              <a:t> versus </a:t>
            </a:r>
            <a:r>
              <a:rPr lang="en-US" sz="2200" b="1" strike="noStrike" spc="-1">
                <a:solidFill>
                  <a:srgbClr val="000000"/>
                </a:solidFill>
                <a:latin typeface="Arial"/>
                <a:ea typeface="DejaVu Sans"/>
              </a:rPr>
              <a:t>animator</a:t>
            </a:r>
            <a:r>
              <a:rPr lang="en-US" sz="2200" b="0" strike="noStrike" spc="-1">
                <a:solidFill>
                  <a:srgbClr val="000000"/>
                </a:solidFill>
                <a:latin typeface="Arial"/>
                <a:ea typeface="DejaVu Sans"/>
              </a:rPr>
              <a:t> </a:t>
            </a:r>
            <a:r>
              <a:rPr lang="en-US" sz="2200" b="1" strike="noStrike" spc="-1">
                <a:solidFill>
                  <a:srgbClr val="000000"/>
                </a:solidFill>
                <a:latin typeface="Arial"/>
                <a:ea typeface="DejaVu Sans"/>
              </a:rPr>
              <a:t>clips</a:t>
            </a:r>
            <a:r>
              <a:rPr lang="en-US" sz="2200" b="0" strike="noStrike" spc="-1">
                <a:solidFill>
                  <a:srgbClr val="000000"/>
                </a:solidFill>
                <a:latin typeface="Arial"/>
                <a:ea typeface="DejaVu Sans"/>
              </a:rPr>
              <a:t> are the </a:t>
            </a:r>
            <a:r>
              <a:rPr lang="en-US" sz="2200" b="1" strike="noStrike" spc="-1">
                <a:solidFill>
                  <a:srgbClr val="000000"/>
                </a:solidFill>
                <a:latin typeface="Arial"/>
                <a:ea typeface="DejaVu Sans"/>
              </a:rPr>
              <a:t>individual animation </a:t>
            </a:r>
            <a:r>
              <a:rPr lang="en-US" sz="2200" b="1" i="1" strike="noStrike" spc="-1">
                <a:solidFill>
                  <a:srgbClr val="000000"/>
                </a:solidFill>
                <a:latin typeface="Arial"/>
                <a:ea typeface="DejaVu Sans"/>
              </a:rPr>
              <a:t>loops to play</a:t>
            </a:r>
            <a:r>
              <a:rPr lang="en-US" sz="2200" b="0" strike="noStrike" spc="-1">
                <a:solidFill>
                  <a:srgbClr val="000000"/>
                </a:solidFill>
                <a:latin typeface="Arial"/>
                <a:ea typeface="DejaVu Sans"/>
              </a:rPr>
              <a:t>, whereas the </a:t>
            </a:r>
            <a:r>
              <a:rPr lang="en-US" sz="2200" b="1" strike="noStrike" spc="-1">
                <a:solidFill>
                  <a:srgbClr val="000000"/>
                </a:solidFill>
                <a:latin typeface="Arial"/>
                <a:ea typeface="DejaVu Sans"/>
              </a:rPr>
              <a:t>controller</a:t>
            </a:r>
            <a:r>
              <a:rPr lang="en-US" sz="2200" b="0" strike="noStrike" spc="-1">
                <a:solidFill>
                  <a:srgbClr val="000000"/>
                </a:solidFill>
                <a:latin typeface="Arial"/>
                <a:ea typeface="DejaVu Sans"/>
              </a:rPr>
              <a:t> is the network controlling when to play animations. This network is a </a:t>
            </a:r>
            <a:r>
              <a:rPr lang="en-US" sz="2200" b="1" strike="noStrike" spc="-1">
                <a:solidFill>
                  <a:srgbClr val="000000"/>
                </a:solidFill>
                <a:latin typeface="Arial"/>
                <a:ea typeface="DejaVu Sans"/>
              </a:rPr>
              <a:t>state machine diagram</a:t>
            </a:r>
            <a:r>
              <a:rPr lang="en-US" sz="2200" b="0" strike="noStrike" spc="-1">
                <a:solidFill>
                  <a:srgbClr val="000000"/>
                </a:solidFill>
                <a:latin typeface="Arial"/>
                <a:ea typeface="DejaVu Sans"/>
              </a:rPr>
              <a:t>, and the states in the diagram are different animations that could be playing. The controller shifts between states in reaction to conditions it is watching, and plays a different animation in each state. </a:t>
            </a:r>
            <a:r>
              <a:rPr lang="en-US" sz="2200" b="0" strike="noStrike" spc="-1" baseline="33000">
                <a:solidFill>
                  <a:srgbClr val="000000"/>
                </a:solidFill>
                <a:latin typeface="Arial"/>
                <a:ea typeface="DejaVu Sans"/>
              </a:rPr>
              <a:t>[1]</a:t>
            </a:r>
            <a:endParaRPr lang="en-US" sz="2200" b="0" strike="noStrike" spc="-1">
              <a:solidFill>
                <a:srgbClr val="000000"/>
              </a:solidFill>
              <a:latin typeface="Arial"/>
            </a:endParaRPr>
          </a:p>
        </p:txBody>
      </p:sp>
      <p:sp>
        <p:nvSpPr>
          <p:cNvPr id="2" name="PlaceHolder 1"/>
          <p:cNvSpPr>
            <a:spLocks noGrp="1"/>
          </p:cNvSpPr>
          <p:nvPr>
            <p:ph type="sldNum" idx="2"/>
          </p:nvPr>
        </p:nvSpPr>
        <p:spPr/>
        <p:txBody>
          <a:bodyPr/>
          <a:lstStyle/>
          <a:p>
            <a:fld id="{F8F37581-8A2E-48C6-B3A8-3B4FC986CDC1}" type="slidenum">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p:cNvPicPr/>
          <p:nvPr/>
        </p:nvPicPr>
        <p:blipFill>
          <a:blip r:embed="rId2"/>
          <a:stretch/>
        </p:blipFill>
        <p:spPr>
          <a:xfrm>
            <a:off x="1732680" y="1299600"/>
            <a:ext cx="8684280" cy="5227200"/>
          </a:xfrm>
          <a:prstGeom prst="rect">
            <a:avLst/>
          </a:prstGeom>
          <a:ln w="0">
            <a:noFill/>
          </a:ln>
        </p:spPr>
      </p:pic>
      <p:sp>
        <p:nvSpPr>
          <p:cNvPr id="140" name="PlaceHolder 20"/>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Animation Components</a:t>
            </a:r>
            <a:endParaRPr lang="en-US" sz="4400" b="0" strike="noStrike" spc="-1">
              <a:solidFill>
                <a:srgbClr val="000000"/>
              </a:solidFill>
              <a:latin typeface="Arial"/>
            </a:endParaRPr>
          </a:p>
        </p:txBody>
      </p:sp>
      <p:sp>
        <p:nvSpPr>
          <p:cNvPr id="141" name="Straight Connector 140"/>
          <p:cNvSpPr/>
          <p:nvPr/>
        </p:nvSpPr>
        <p:spPr>
          <a:xfrm flipV="1">
            <a:off x="3573000" y="2514600"/>
            <a:ext cx="5943600" cy="3657600"/>
          </a:xfrm>
          <a:prstGeom prst="line">
            <a:avLst/>
          </a:prstGeom>
          <a:ln w="36720">
            <a:solidFill>
              <a:srgbClr val="FF860D"/>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142" name="Straight Connector 141"/>
          <p:cNvSpPr/>
          <p:nvPr/>
        </p:nvSpPr>
        <p:spPr>
          <a:xfrm flipV="1">
            <a:off x="2887200" y="3657600"/>
            <a:ext cx="685800" cy="2514600"/>
          </a:xfrm>
          <a:prstGeom prst="line">
            <a:avLst/>
          </a:prstGeom>
          <a:ln w="36720">
            <a:solidFill>
              <a:srgbClr val="FF860D"/>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143" name="Oval 142"/>
          <p:cNvSpPr/>
          <p:nvPr/>
        </p:nvSpPr>
        <p:spPr>
          <a:xfrm>
            <a:off x="1515600" y="5943600"/>
            <a:ext cx="1597680" cy="594720"/>
          </a:xfrm>
          <a:prstGeom prst="ellipse">
            <a:avLst/>
          </a:prstGeom>
          <a:noFill/>
          <a:ln w="36720">
            <a:solidFill>
              <a:srgbClr val="2A6099"/>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pPr>
              <a:lnSpc>
                <a:spcPct val="100000"/>
              </a:lnSpc>
            </a:pPr>
            <a:endParaRPr lang="en-US" sz="1800" b="0" strike="noStrike" spc="-1">
              <a:solidFill>
                <a:srgbClr val="000000"/>
              </a:solidFill>
              <a:latin typeface="Arial"/>
              <a:ea typeface="DejaVu Sans"/>
            </a:endParaRPr>
          </a:p>
        </p:txBody>
      </p:sp>
      <p:sp>
        <p:nvSpPr>
          <p:cNvPr id="144" name="Rectangle 143"/>
          <p:cNvSpPr/>
          <p:nvPr/>
        </p:nvSpPr>
        <p:spPr>
          <a:xfrm>
            <a:off x="78840" y="5753880"/>
            <a:ext cx="1711440" cy="34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2A6099"/>
                </a:solidFill>
                <a:latin typeface="Arial"/>
                <a:ea typeface="DejaVu Sans"/>
              </a:rPr>
              <a:t>Animation clips</a:t>
            </a:r>
            <a:endParaRPr lang="en-US" sz="1800" b="0" strike="noStrike" spc="-1">
              <a:solidFill>
                <a:srgbClr val="000000"/>
              </a:solidFill>
              <a:latin typeface="Arial"/>
            </a:endParaRPr>
          </a:p>
        </p:txBody>
      </p:sp>
      <p:sp>
        <p:nvSpPr>
          <p:cNvPr id="145" name="Oval 144"/>
          <p:cNvSpPr/>
          <p:nvPr/>
        </p:nvSpPr>
        <p:spPr>
          <a:xfrm>
            <a:off x="3164400" y="5943600"/>
            <a:ext cx="490680" cy="594720"/>
          </a:xfrm>
          <a:prstGeom prst="ellipse">
            <a:avLst/>
          </a:prstGeom>
          <a:noFill/>
          <a:ln w="36720">
            <a:solidFill>
              <a:srgbClr val="069A2E"/>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pPr>
              <a:lnSpc>
                <a:spcPct val="100000"/>
              </a:lnSpc>
            </a:pPr>
            <a:endParaRPr lang="en-US" sz="1800" b="0" strike="noStrike" spc="-1">
              <a:solidFill>
                <a:srgbClr val="000000"/>
              </a:solidFill>
              <a:latin typeface="Arial"/>
              <a:ea typeface="DejaVu Sans"/>
            </a:endParaRPr>
          </a:p>
        </p:txBody>
      </p:sp>
      <p:sp>
        <p:nvSpPr>
          <p:cNvPr id="146" name="Rectangle 145"/>
          <p:cNvSpPr/>
          <p:nvPr/>
        </p:nvSpPr>
        <p:spPr>
          <a:xfrm>
            <a:off x="3670200" y="6090120"/>
            <a:ext cx="2142720" cy="34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69A2E"/>
                </a:solidFill>
                <a:latin typeface="Arial"/>
                <a:ea typeface="DejaVu Sans"/>
              </a:rPr>
              <a:t>Animator Controller</a:t>
            </a:r>
            <a:endParaRPr lang="en-US" sz="1800" b="0" strike="noStrike" spc="-1">
              <a:solidFill>
                <a:srgbClr val="000000"/>
              </a:solidFill>
              <a:latin typeface="Arial"/>
            </a:endParaRPr>
          </a:p>
        </p:txBody>
      </p:sp>
      <p:sp>
        <p:nvSpPr>
          <p:cNvPr id="147" name="Rectangle 146"/>
          <p:cNvSpPr/>
          <p:nvPr/>
        </p:nvSpPr>
        <p:spPr>
          <a:xfrm>
            <a:off x="8686800" y="2286000"/>
            <a:ext cx="1730160" cy="1369080"/>
          </a:xfrm>
          <a:prstGeom prst="rect">
            <a:avLst/>
          </a:prstGeom>
          <a:noFill/>
          <a:ln w="36720">
            <a:solidFill>
              <a:srgbClr val="FFBF00"/>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pPr>
              <a:lnSpc>
                <a:spcPct val="100000"/>
              </a:lnSpc>
            </a:pPr>
            <a:endParaRPr lang="en-US" sz="1800" b="0" strike="noStrike" spc="-1">
              <a:solidFill>
                <a:srgbClr val="000000"/>
              </a:solidFill>
              <a:latin typeface="Arial"/>
              <a:ea typeface="DejaVu Sans"/>
            </a:endParaRPr>
          </a:p>
        </p:txBody>
      </p:sp>
      <p:sp>
        <p:nvSpPr>
          <p:cNvPr id="148" name="Rectangle 147"/>
          <p:cNvSpPr/>
          <p:nvPr/>
        </p:nvSpPr>
        <p:spPr>
          <a:xfrm>
            <a:off x="8854560" y="3807720"/>
            <a:ext cx="2333160" cy="34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FFBF00"/>
                </a:solidFill>
                <a:latin typeface="Arial"/>
                <a:ea typeface="DejaVu Sans"/>
              </a:rPr>
              <a:t>Animator Component</a:t>
            </a:r>
            <a:endParaRPr lang="en-US" sz="1800" b="0" strike="noStrike" spc="-1">
              <a:solidFill>
                <a:srgbClr val="000000"/>
              </a:solidFill>
              <a:latin typeface="Arial"/>
            </a:endParaRPr>
          </a:p>
        </p:txBody>
      </p:sp>
      <p:sp>
        <p:nvSpPr>
          <p:cNvPr id="149" name="Rectangle 148"/>
          <p:cNvSpPr/>
          <p:nvPr/>
        </p:nvSpPr>
        <p:spPr>
          <a:xfrm>
            <a:off x="2514600" y="2286000"/>
            <a:ext cx="3426480" cy="1597680"/>
          </a:xfrm>
          <a:prstGeom prst="rect">
            <a:avLst/>
          </a:prstGeom>
          <a:noFill/>
          <a:ln w="36720">
            <a:solidFill>
              <a:srgbClr val="069A2E"/>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pPr>
              <a:lnSpc>
                <a:spcPct val="100000"/>
              </a:lnSpc>
            </a:pPr>
            <a:endParaRPr lang="en-US" sz="1800" b="0" strike="noStrike" spc="-1">
              <a:solidFill>
                <a:srgbClr val="000000"/>
              </a:solidFill>
              <a:latin typeface="Arial"/>
              <a:ea typeface="DejaVu Sans"/>
            </a:endParaRPr>
          </a:p>
        </p:txBody>
      </p:sp>
      <p:sp>
        <p:nvSpPr>
          <p:cNvPr id="2" name="PlaceHolder 1"/>
          <p:cNvSpPr>
            <a:spLocks noGrp="1"/>
          </p:cNvSpPr>
          <p:nvPr>
            <p:ph type="sldNum" idx="2"/>
          </p:nvPr>
        </p:nvSpPr>
        <p:spPr/>
        <p:txBody>
          <a:bodyPr/>
          <a:lstStyle/>
          <a:p>
            <a:fld id="{CD7C129F-7743-4FBC-B69F-A542DCD05BF4}" type="slidenum">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21"/>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Animator component</a:t>
            </a:r>
            <a:endParaRPr lang="en-US" sz="4400" b="0" strike="noStrike" spc="-1">
              <a:solidFill>
                <a:srgbClr val="000000"/>
              </a:solidFill>
              <a:latin typeface="Arial"/>
            </a:endParaRPr>
          </a:p>
        </p:txBody>
      </p:sp>
      <p:sp>
        <p:nvSpPr>
          <p:cNvPr id="151" name="Rectangle 150"/>
          <p:cNvSpPr/>
          <p:nvPr/>
        </p:nvSpPr>
        <p:spPr>
          <a:xfrm>
            <a:off x="228960" y="1386000"/>
            <a:ext cx="7312320" cy="243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200" b="0" strike="noStrike" spc="-1">
                <a:solidFill>
                  <a:srgbClr val="000000"/>
                </a:solidFill>
                <a:latin typeface="Arial"/>
                <a:ea typeface="DejaVu Sans"/>
              </a:rPr>
              <a:t>Use the </a:t>
            </a:r>
            <a:r>
              <a:rPr lang="en-US" sz="2200" b="1" strike="noStrike" spc="-1">
                <a:solidFill>
                  <a:srgbClr val="000000"/>
                </a:solidFill>
                <a:latin typeface="Arial"/>
                <a:ea typeface="DejaVu Sans"/>
              </a:rPr>
              <a:t>Animator component</a:t>
            </a:r>
            <a:r>
              <a:rPr lang="en-US" sz="2200" b="0" strike="noStrike" spc="-1">
                <a:solidFill>
                  <a:srgbClr val="000000"/>
                </a:solidFill>
                <a:latin typeface="Arial"/>
                <a:ea typeface="DejaVu Sans"/>
              </a:rPr>
              <a:t> to assign animation to a GameObject in your Scene. The Animator component requires a </a:t>
            </a:r>
            <a:r>
              <a:rPr lang="en-US" sz="2200" b="1" i="1" strike="noStrike" spc="-1">
                <a:solidFill>
                  <a:srgbClr val="000000"/>
                </a:solidFill>
                <a:latin typeface="Arial"/>
                <a:ea typeface="DejaVu Sans"/>
              </a:rPr>
              <a:t>reference to an Animator Controller</a:t>
            </a:r>
            <a:r>
              <a:rPr lang="en-US" sz="2200" b="0" strike="noStrike" spc="-1">
                <a:solidFill>
                  <a:srgbClr val="000000"/>
                </a:solidFill>
                <a:latin typeface="Arial"/>
                <a:ea typeface="DejaVu Sans"/>
              </a:rPr>
              <a:t> which defines which animation clips to use, and controls when and how to blend and transition between them.</a:t>
            </a:r>
            <a:endParaRPr lang="en-US" sz="2200" b="0" strike="noStrike" spc="-1">
              <a:solidFill>
                <a:srgbClr val="000000"/>
              </a:solidFill>
              <a:latin typeface="Arial"/>
            </a:endParaRPr>
          </a:p>
        </p:txBody>
      </p:sp>
      <p:pic>
        <p:nvPicPr>
          <p:cNvPr id="152" name="Picture 151"/>
          <p:cNvPicPr/>
          <p:nvPr/>
        </p:nvPicPr>
        <p:blipFill>
          <a:blip r:embed="rId3"/>
          <a:stretch/>
        </p:blipFill>
        <p:spPr>
          <a:xfrm>
            <a:off x="8316000" y="681480"/>
            <a:ext cx="3340080" cy="5728320"/>
          </a:xfrm>
          <a:prstGeom prst="rect">
            <a:avLst/>
          </a:prstGeom>
          <a:ln w="0">
            <a:noFill/>
          </a:ln>
        </p:spPr>
      </p:pic>
      <p:sp>
        <p:nvSpPr>
          <p:cNvPr id="153" name="Straight Connector 152"/>
          <p:cNvSpPr/>
          <p:nvPr/>
        </p:nvSpPr>
        <p:spPr>
          <a:xfrm>
            <a:off x="9901800" y="3850200"/>
            <a:ext cx="1371600" cy="360"/>
          </a:xfrm>
          <a:prstGeom prst="line">
            <a:avLst/>
          </a:prstGeom>
          <a:ln w="36720">
            <a:solidFill>
              <a:srgbClr val="FF860D"/>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2" name="PlaceHolder 1"/>
          <p:cNvSpPr>
            <a:spLocks noGrp="1"/>
          </p:cNvSpPr>
          <p:nvPr>
            <p:ph type="sldNum" idx="2"/>
          </p:nvPr>
        </p:nvSpPr>
        <p:spPr/>
        <p:txBody>
          <a:bodyPr/>
          <a:lstStyle/>
          <a:p>
            <a:fld id="{6039D652-5B91-4E61-B785-F57D8983E0FA}" type="slidenum">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22"/>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Animator component</a:t>
            </a:r>
            <a:endParaRPr lang="en-US" sz="4400" b="0" strike="noStrike" spc="-1">
              <a:solidFill>
                <a:srgbClr val="000000"/>
              </a:solidFill>
              <a:latin typeface="Arial"/>
            </a:endParaRPr>
          </a:p>
        </p:txBody>
      </p:sp>
      <p:pic>
        <p:nvPicPr>
          <p:cNvPr id="155" name="Picture 154"/>
          <p:cNvPicPr/>
          <p:nvPr/>
        </p:nvPicPr>
        <p:blipFill>
          <a:blip r:embed="rId3"/>
          <a:stretch/>
        </p:blipFill>
        <p:spPr>
          <a:xfrm>
            <a:off x="1447200" y="1305720"/>
            <a:ext cx="8838000" cy="5094000"/>
          </a:xfrm>
          <a:prstGeom prst="rect">
            <a:avLst/>
          </a:prstGeom>
          <a:ln w="0">
            <a:noFill/>
          </a:ln>
        </p:spPr>
      </p:pic>
      <p:sp>
        <p:nvSpPr>
          <p:cNvPr id="156" name="Rectangle 155"/>
          <p:cNvSpPr/>
          <p:nvPr/>
        </p:nvSpPr>
        <p:spPr>
          <a:xfrm>
            <a:off x="8900280" y="659844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2"/>
          </p:nvPr>
        </p:nvSpPr>
        <p:spPr/>
        <p:txBody>
          <a:bodyPr/>
          <a:lstStyle/>
          <a:p>
            <a:fld id="{86D58265-DC3E-4A31-8041-8897586FD1BB}" type="slidenum">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6"/>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Keyframe Animation</a:t>
            </a:r>
            <a:endParaRPr lang="en-US" sz="4400" b="0" strike="noStrike" spc="-1">
              <a:solidFill>
                <a:srgbClr val="000000"/>
              </a:solidFill>
              <a:latin typeface="Arial"/>
            </a:endParaRPr>
          </a:p>
        </p:txBody>
      </p:sp>
      <p:sp>
        <p:nvSpPr>
          <p:cNvPr id="158" name="Rectangle 157"/>
          <p:cNvSpPr/>
          <p:nvPr/>
        </p:nvSpPr>
        <p:spPr>
          <a:xfrm>
            <a:off x="349560" y="1400040"/>
            <a:ext cx="11077920" cy="162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DejaVu Sans"/>
              </a:rPr>
              <a:t>A keyframe in Unity represents a specific point in time within an animation timeline. It defines the precise values of an object's properties, such as position, rotation, or scale, at that particular moment. These keyframes act as markers that determine the object's state or movement at different points in the animation, allowing for smooth transitions and defining the animation's flow.</a:t>
            </a:r>
            <a:endParaRPr lang="en-US" sz="1800" b="0" strike="noStrike" spc="-1">
              <a:solidFill>
                <a:srgbClr val="000000"/>
              </a:solidFill>
              <a:latin typeface="Arial"/>
            </a:endParaRPr>
          </a:p>
        </p:txBody>
      </p:sp>
      <p:pic>
        <p:nvPicPr>
          <p:cNvPr id="159" name="Picture 158"/>
          <p:cNvPicPr/>
          <p:nvPr/>
        </p:nvPicPr>
        <p:blipFill>
          <a:blip r:embed="rId2"/>
          <a:stretch/>
        </p:blipFill>
        <p:spPr>
          <a:xfrm>
            <a:off x="223920" y="3200400"/>
            <a:ext cx="11624760" cy="2949480"/>
          </a:xfrm>
          <a:prstGeom prst="rect">
            <a:avLst/>
          </a:prstGeom>
          <a:ln w="0">
            <a:noFill/>
          </a:ln>
        </p:spPr>
      </p:pic>
      <p:sp>
        <p:nvSpPr>
          <p:cNvPr id="160" name="Rectangle 159"/>
          <p:cNvSpPr/>
          <p:nvPr/>
        </p:nvSpPr>
        <p:spPr>
          <a:xfrm>
            <a:off x="5096880" y="6172200"/>
            <a:ext cx="6330600" cy="25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200" b="0" strike="noStrike" spc="-1">
                <a:solidFill>
                  <a:srgbClr val="000000"/>
                </a:solidFill>
                <a:latin typeface="Arial"/>
                <a:ea typeface="DejaVu Sans"/>
              </a:rPr>
              <a:t>The image illustrates the head rotation transformation during XBot's Swingdance animation</a:t>
            </a:r>
            <a:endParaRPr lang="en-US" sz="1200" b="0" strike="noStrike" spc="-1">
              <a:solidFill>
                <a:srgbClr val="000000"/>
              </a:solidFill>
              <a:latin typeface="Arial"/>
            </a:endParaRPr>
          </a:p>
        </p:txBody>
      </p:sp>
      <p:sp>
        <p:nvSpPr>
          <p:cNvPr id="161" name="Rectangle 160"/>
          <p:cNvSpPr/>
          <p:nvPr/>
        </p:nvSpPr>
        <p:spPr>
          <a:xfrm>
            <a:off x="8900280" y="659844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2"/>
          </p:nvPr>
        </p:nvSpPr>
        <p:spPr/>
        <p:txBody>
          <a:bodyPr/>
          <a:lstStyle/>
          <a:p>
            <a:fld id="{69D9DD74-4810-44FD-BD4B-5D4E052E70A6}" type="slidenum">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25"/>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Keyframe Animation</a:t>
            </a:r>
            <a:endParaRPr lang="en-US" sz="4400" b="0" strike="noStrike" spc="-1">
              <a:solidFill>
                <a:srgbClr val="000000"/>
              </a:solidFill>
              <a:latin typeface="Arial"/>
            </a:endParaRPr>
          </a:p>
        </p:txBody>
      </p:sp>
      <p:pic>
        <p:nvPicPr>
          <p:cNvPr id="163" name="Picture 162"/>
          <p:cNvPicPr/>
          <p:nvPr/>
        </p:nvPicPr>
        <p:blipFill>
          <a:blip r:embed="rId2"/>
          <a:stretch/>
        </p:blipFill>
        <p:spPr>
          <a:xfrm>
            <a:off x="97920" y="1371600"/>
            <a:ext cx="5819760" cy="3170520"/>
          </a:xfrm>
          <a:prstGeom prst="rect">
            <a:avLst/>
          </a:prstGeom>
          <a:ln w="0">
            <a:noFill/>
          </a:ln>
        </p:spPr>
      </p:pic>
      <p:pic>
        <p:nvPicPr>
          <p:cNvPr id="164" name="Picture 163"/>
          <p:cNvPicPr/>
          <p:nvPr/>
        </p:nvPicPr>
        <p:blipFill>
          <a:blip r:embed="rId3"/>
          <a:stretch/>
        </p:blipFill>
        <p:spPr>
          <a:xfrm>
            <a:off x="5907600" y="3336120"/>
            <a:ext cx="6276960" cy="3452040"/>
          </a:xfrm>
          <a:prstGeom prst="rect">
            <a:avLst/>
          </a:prstGeom>
          <a:ln w="0">
            <a:noFill/>
          </a:ln>
        </p:spPr>
      </p:pic>
      <p:sp>
        <p:nvSpPr>
          <p:cNvPr id="165" name="Rectangle 164"/>
          <p:cNvSpPr/>
          <p:nvPr/>
        </p:nvSpPr>
        <p:spPr>
          <a:xfrm>
            <a:off x="6061680" y="1371600"/>
            <a:ext cx="6051600" cy="1126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15000"/>
              </a:lnSpc>
            </a:pPr>
            <a:r>
              <a:rPr lang="en-US" sz="1600" b="0" strike="noStrike" spc="-1">
                <a:solidFill>
                  <a:srgbClr val="000000"/>
                </a:solidFill>
                <a:latin typeface="Arial"/>
                <a:ea typeface="DejaVu Sans"/>
              </a:rPr>
              <a:t>For instance, when creating an animation for an airplane propeller, keyframes are generated at various positions of the propeller. At each of these points, the rotation value along the x, y and z-axis changes accordingly.</a:t>
            </a:r>
            <a:endParaRPr lang="en-US" sz="1600" b="0" strike="noStrike" spc="-1">
              <a:solidFill>
                <a:srgbClr val="000000"/>
              </a:solidFill>
              <a:latin typeface="Arial"/>
            </a:endParaRPr>
          </a:p>
        </p:txBody>
      </p:sp>
      <p:pic>
        <p:nvPicPr>
          <p:cNvPr id="166" name="Picture 165"/>
          <p:cNvPicPr/>
          <p:nvPr/>
        </p:nvPicPr>
        <p:blipFill>
          <a:blip r:embed="rId4"/>
          <a:stretch/>
        </p:blipFill>
        <p:spPr>
          <a:xfrm>
            <a:off x="177840" y="4800600"/>
            <a:ext cx="4848840" cy="335880"/>
          </a:xfrm>
          <a:prstGeom prst="rect">
            <a:avLst/>
          </a:prstGeom>
          <a:ln w="0">
            <a:noFill/>
          </a:ln>
        </p:spPr>
      </p:pic>
      <p:sp>
        <p:nvSpPr>
          <p:cNvPr id="167" name="Rectangle 166"/>
          <p:cNvSpPr/>
          <p:nvPr/>
        </p:nvSpPr>
        <p:spPr>
          <a:xfrm>
            <a:off x="228600" y="5569920"/>
            <a:ext cx="5026680" cy="599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DejaVu Sans"/>
              </a:rPr>
              <a:t>Use “Go to next keyframe” to check the animation’s keyframe</a:t>
            </a:r>
            <a:endParaRPr lang="en-US" sz="1800" b="0" strike="noStrike" spc="-1">
              <a:solidFill>
                <a:srgbClr val="000000"/>
              </a:solidFill>
              <a:latin typeface="Arial"/>
            </a:endParaRPr>
          </a:p>
        </p:txBody>
      </p:sp>
      <p:sp>
        <p:nvSpPr>
          <p:cNvPr id="168" name="Straight Connector 167"/>
          <p:cNvSpPr/>
          <p:nvPr/>
        </p:nvSpPr>
        <p:spPr>
          <a:xfrm flipV="1">
            <a:off x="1299600" y="4993200"/>
            <a:ext cx="228600" cy="540720"/>
          </a:xfrm>
          <a:prstGeom prst="line">
            <a:avLst/>
          </a:prstGeom>
          <a:ln w="36720">
            <a:solidFill>
              <a:srgbClr val="FF860D"/>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2" name="PlaceHolder 1"/>
          <p:cNvSpPr>
            <a:spLocks noGrp="1"/>
          </p:cNvSpPr>
          <p:nvPr>
            <p:ph type="sldNum" idx="2"/>
          </p:nvPr>
        </p:nvSpPr>
        <p:spPr/>
        <p:txBody>
          <a:bodyPr/>
          <a:lstStyle/>
          <a:p>
            <a:fld id="{671D2ADA-7C2D-4D50-9860-C3AB3B093ECE}" type="slidenum">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7"/>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Animator Controller</a:t>
            </a:r>
            <a:endParaRPr lang="en-US" sz="4400" b="0" strike="noStrike" spc="-1">
              <a:solidFill>
                <a:srgbClr val="000000"/>
              </a:solidFill>
              <a:latin typeface="Arial"/>
            </a:endParaRPr>
          </a:p>
        </p:txBody>
      </p:sp>
      <p:sp>
        <p:nvSpPr>
          <p:cNvPr id="170" name="Rectangle 169"/>
          <p:cNvSpPr/>
          <p:nvPr/>
        </p:nvSpPr>
        <p:spPr>
          <a:xfrm>
            <a:off x="228600" y="1355400"/>
            <a:ext cx="11885400" cy="3369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200" b="0" strike="noStrike" spc="-1">
                <a:solidFill>
                  <a:srgbClr val="000000"/>
                </a:solidFill>
                <a:latin typeface="Arial"/>
                <a:ea typeface="DejaVu Sans"/>
              </a:rPr>
              <a:t>An </a:t>
            </a:r>
            <a:r>
              <a:rPr lang="en-US" sz="2200" b="1" strike="noStrike" spc="-1">
                <a:solidFill>
                  <a:srgbClr val="000000"/>
                </a:solidFill>
                <a:latin typeface="Arial"/>
                <a:ea typeface="DejaVu Sans"/>
              </a:rPr>
              <a:t>Animator Controller</a:t>
            </a:r>
            <a:r>
              <a:rPr lang="en-US" sz="2200" b="0" strike="noStrike" spc="-1">
                <a:solidFill>
                  <a:srgbClr val="000000"/>
                </a:solidFill>
                <a:latin typeface="Arial"/>
                <a:ea typeface="DejaVu Sans"/>
              </a:rPr>
              <a:t> allows you to arrange and maintain a </a:t>
            </a:r>
            <a:r>
              <a:rPr lang="en-US" sz="2200" b="1" strike="noStrike" spc="-1">
                <a:solidFill>
                  <a:srgbClr val="000000"/>
                </a:solidFill>
                <a:latin typeface="Arial"/>
                <a:ea typeface="DejaVu Sans"/>
              </a:rPr>
              <a:t>set of animations</a:t>
            </a:r>
            <a:r>
              <a:rPr lang="en-US" sz="2200" b="0" strike="noStrike" spc="-1">
                <a:solidFill>
                  <a:srgbClr val="000000"/>
                </a:solidFill>
                <a:latin typeface="Arial"/>
                <a:ea typeface="DejaVu Sans"/>
              </a:rPr>
              <a:t> for a character or other animated Game Object.</a:t>
            </a:r>
            <a:endParaRPr lang="en-US" sz="2200" b="0" strike="noStrike" spc="-1">
              <a:solidFill>
                <a:srgbClr val="000000"/>
              </a:solidFill>
              <a:latin typeface="Arial"/>
            </a:endParaRPr>
          </a:p>
          <a:p>
            <a:pPr>
              <a:lnSpc>
                <a:spcPct val="150000"/>
              </a:lnSpc>
            </a:pPr>
            <a:endParaRPr lang="en-US" sz="2200" b="0" strike="noStrike" spc="-1">
              <a:solidFill>
                <a:srgbClr val="000000"/>
              </a:solidFill>
              <a:latin typeface="Arial"/>
            </a:endParaRPr>
          </a:p>
          <a:p>
            <a:pPr>
              <a:lnSpc>
                <a:spcPct val="150000"/>
              </a:lnSpc>
            </a:pPr>
            <a:r>
              <a:rPr lang="en-US" sz="2200" b="0" strike="noStrike" spc="-1">
                <a:solidFill>
                  <a:srgbClr val="000000"/>
                </a:solidFill>
                <a:latin typeface="Arial"/>
                <a:ea typeface="DejaVu Sans"/>
              </a:rPr>
              <a:t>The controller has references to the </a:t>
            </a:r>
            <a:r>
              <a:rPr lang="en-US" sz="2200" b="1" strike="noStrike" spc="-1">
                <a:solidFill>
                  <a:srgbClr val="000000"/>
                </a:solidFill>
                <a:latin typeface="Arial"/>
                <a:ea typeface="DejaVu Sans"/>
              </a:rPr>
              <a:t>animation clips</a:t>
            </a:r>
            <a:r>
              <a:rPr lang="en-US" sz="2200" b="0" strike="noStrike" spc="-1">
                <a:solidFill>
                  <a:srgbClr val="000000"/>
                </a:solidFill>
                <a:latin typeface="Arial"/>
                <a:ea typeface="DejaVu Sans"/>
              </a:rPr>
              <a:t> used within it, and manages the various </a:t>
            </a:r>
            <a:r>
              <a:rPr lang="en-US" sz="2200" b="1" i="1" strike="noStrike" spc="-1">
                <a:solidFill>
                  <a:srgbClr val="000000"/>
                </a:solidFill>
                <a:latin typeface="Arial"/>
                <a:ea typeface="DejaVu Sans"/>
              </a:rPr>
              <a:t>animation states</a:t>
            </a:r>
            <a:r>
              <a:rPr lang="en-US" sz="2200" b="0" strike="noStrike" spc="-1">
                <a:solidFill>
                  <a:srgbClr val="000000"/>
                </a:solidFill>
                <a:latin typeface="Arial"/>
                <a:ea typeface="DejaVu Sans"/>
              </a:rPr>
              <a:t> and the </a:t>
            </a:r>
            <a:r>
              <a:rPr lang="en-US" sz="2200" b="1" i="1" strike="noStrike" spc="-1">
                <a:solidFill>
                  <a:srgbClr val="000000"/>
                </a:solidFill>
                <a:latin typeface="Arial"/>
                <a:ea typeface="DejaVu Sans"/>
              </a:rPr>
              <a:t>transitions</a:t>
            </a:r>
            <a:r>
              <a:rPr lang="en-US" sz="2200" b="0" strike="noStrike" spc="-1">
                <a:solidFill>
                  <a:srgbClr val="000000"/>
                </a:solidFill>
                <a:latin typeface="Arial"/>
                <a:ea typeface="DejaVu Sans"/>
              </a:rPr>
              <a:t> between them using a so-called </a:t>
            </a:r>
            <a:r>
              <a:rPr lang="en-US" sz="2200" b="1" strike="noStrike" spc="-1">
                <a:solidFill>
                  <a:srgbClr val="000000"/>
                </a:solidFill>
                <a:latin typeface="Arial"/>
                <a:ea typeface="DejaVu Sans"/>
              </a:rPr>
              <a:t>State Machine</a:t>
            </a:r>
            <a:r>
              <a:rPr lang="en-US" sz="2200" b="0" strike="noStrike" spc="-1">
                <a:solidFill>
                  <a:srgbClr val="000000"/>
                </a:solidFill>
                <a:latin typeface="Arial"/>
                <a:ea typeface="DejaVu Sans"/>
              </a:rPr>
              <a:t>, which could be thought of as a kind of flow-chart, or a simple program written in a visual programming language within Unity.</a:t>
            </a:r>
            <a:endParaRPr lang="en-US" sz="2200" b="0" strike="noStrike" spc="-1">
              <a:solidFill>
                <a:srgbClr val="000000"/>
              </a:solidFill>
              <a:latin typeface="Arial"/>
            </a:endParaRPr>
          </a:p>
        </p:txBody>
      </p:sp>
      <p:sp>
        <p:nvSpPr>
          <p:cNvPr id="171" name="Rectangle 170"/>
          <p:cNvSpPr/>
          <p:nvPr/>
        </p:nvSpPr>
        <p:spPr>
          <a:xfrm>
            <a:off x="8900280" y="659844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2"/>
          </p:nvPr>
        </p:nvSpPr>
        <p:spPr/>
        <p:txBody>
          <a:bodyPr/>
          <a:lstStyle/>
          <a:p>
            <a:fld id="{3AF9A4E9-274D-43A1-A839-AFC16F8DCB0E}" type="slidenum">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26"/>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Animator Controller</a:t>
            </a:r>
            <a:endParaRPr lang="en-US" sz="4400" b="0" strike="noStrike" spc="-1">
              <a:solidFill>
                <a:srgbClr val="000000"/>
              </a:solidFill>
              <a:latin typeface="Arial"/>
            </a:endParaRPr>
          </a:p>
        </p:txBody>
      </p:sp>
      <p:pic>
        <p:nvPicPr>
          <p:cNvPr id="173" name="Picture 172"/>
          <p:cNvPicPr/>
          <p:nvPr/>
        </p:nvPicPr>
        <p:blipFill>
          <a:blip r:embed="rId2"/>
          <a:stretch/>
        </p:blipFill>
        <p:spPr>
          <a:xfrm>
            <a:off x="4921200" y="1551600"/>
            <a:ext cx="7161120" cy="3904200"/>
          </a:xfrm>
          <a:prstGeom prst="rect">
            <a:avLst/>
          </a:prstGeom>
          <a:ln w="0">
            <a:noFill/>
          </a:ln>
        </p:spPr>
      </p:pic>
      <p:sp>
        <p:nvSpPr>
          <p:cNvPr id="174" name="Rectangle 173"/>
          <p:cNvSpPr/>
          <p:nvPr/>
        </p:nvSpPr>
        <p:spPr>
          <a:xfrm>
            <a:off x="264600" y="1442880"/>
            <a:ext cx="4991400" cy="2441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15000"/>
              </a:lnSpc>
            </a:pPr>
            <a:r>
              <a:rPr lang="en-US" sz="1800" b="0" strike="noStrike" spc="-1">
                <a:solidFill>
                  <a:srgbClr val="000000"/>
                </a:solidFill>
                <a:latin typeface="Arial"/>
                <a:ea typeface="DejaVu Sans"/>
              </a:rPr>
              <a:t>For example, you could switch from a walk Animation Clip to a jump Animation Clip whenever the spacebar is pressed. </a:t>
            </a:r>
            <a:endParaRPr lang="en-US" sz="1800" b="0" strike="noStrike" spc="-1">
              <a:solidFill>
                <a:srgbClr val="000000"/>
              </a:solidFill>
              <a:latin typeface="Arial"/>
            </a:endParaRPr>
          </a:p>
          <a:p>
            <a:pPr>
              <a:lnSpc>
                <a:spcPct val="115000"/>
              </a:lnSpc>
            </a:pPr>
            <a:endParaRPr lang="en-US" sz="1800" b="0" strike="noStrike" spc="-1">
              <a:solidFill>
                <a:srgbClr val="000000"/>
              </a:solidFill>
              <a:latin typeface="Arial"/>
            </a:endParaRPr>
          </a:p>
          <a:p>
            <a:pPr>
              <a:lnSpc>
                <a:spcPct val="115000"/>
              </a:lnSpc>
            </a:pPr>
            <a:endParaRPr lang="en-US" sz="1800" b="0" strike="noStrike" spc="-1">
              <a:solidFill>
                <a:srgbClr val="000000"/>
              </a:solidFill>
              <a:latin typeface="Arial"/>
            </a:endParaRPr>
          </a:p>
        </p:txBody>
      </p:sp>
      <p:sp>
        <p:nvSpPr>
          <p:cNvPr id="175" name="Rectangle 174"/>
          <p:cNvSpPr/>
          <p:nvPr/>
        </p:nvSpPr>
        <p:spPr>
          <a:xfrm>
            <a:off x="243360" y="5743800"/>
            <a:ext cx="11642040" cy="655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DejaVu Sans"/>
              </a:rPr>
              <a:t>However even if you only have a single Animation Clip you still need to place it into an Animator Controller to use it on a GameObject.</a:t>
            </a:r>
            <a:endParaRPr lang="en-US" sz="1800" b="0" strike="noStrike" spc="-1">
              <a:solidFill>
                <a:srgbClr val="000000"/>
              </a:solidFill>
              <a:latin typeface="Arial"/>
            </a:endParaRPr>
          </a:p>
        </p:txBody>
      </p:sp>
      <p:sp>
        <p:nvSpPr>
          <p:cNvPr id="176" name="Rectangle 175"/>
          <p:cNvSpPr/>
          <p:nvPr/>
        </p:nvSpPr>
        <p:spPr>
          <a:xfrm>
            <a:off x="8900280" y="659844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2"/>
          </p:nvPr>
        </p:nvSpPr>
        <p:spPr/>
        <p:txBody>
          <a:bodyPr/>
          <a:lstStyle/>
          <a:p>
            <a:fld id="{F366CBF4-459C-49E0-9528-AFDCEE5EEEEE}" type="slidenum">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228600" y="681120"/>
            <a:ext cx="11810880" cy="702000"/>
          </a:xfrm>
          <a:prstGeom prst="rect">
            <a:avLst/>
          </a:prstGeom>
          <a:noFill/>
          <a:ln w="0">
            <a:noFill/>
          </a:ln>
        </p:spPr>
        <p:txBody>
          <a:bodyPr lIns="90000" tIns="45000" rIns="90000" bIns="45000" anchor="ctr">
            <a:normAutofit/>
          </a:bodyPr>
          <a:lstStyle/>
          <a:p>
            <a:pPr marL="233280" indent="0">
              <a:lnSpc>
                <a:spcPct val="90000"/>
              </a:lnSpc>
              <a:buNone/>
              <a:tabLst>
                <a:tab pos="0" algn="l"/>
              </a:tabLst>
            </a:pPr>
            <a:r>
              <a:rPr lang="en-US" sz="4400" b="1" strike="noStrike" spc="-1">
                <a:solidFill>
                  <a:srgbClr val="000000"/>
                </a:solidFill>
                <a:latin typeface="Arial"/>
              </a:rPr>
              <a:t>Learning Objectives</a:t>
            </a:r>
            <a:endParaRPr lang="en-US" sz="4400" b="0" strike="noStrike" spc="-1">
              <a:solidFill>
                <a:srgbClr val="000000"/>
              </a:solidFill>
              <a:latin typeface="Arial"/>
            </a:endParaRPr>
          </a:p>
        </p:txBody>
      </p:sp>
      <p:sp>
        <p:nvSpPr>
          <p:cNvPr id="95" name="Content Placeholder 2"/>
          <p:cNvSpPr/>
          <p:nvPr/>
        </p:nvSpPr>
        <p:spPr>
          <a:xfrm>
            <a:off x="609480" y="2009520"/>
            <a:ext cx="10967760" cy="210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200000"/>
              </a:lnSpc>
              <a:spcBef>
                <a:spcPts val="1001"/>
              </a:spcBef>
              <a:buClr>
                <a:srgbClr val="000000"/>
              </a:buClr>
              <a:buFont typeface="Arial"/>
              <a:buChar char="•"/>
            </a:pPr>
            <a:r>
              <a:rPr lang="en-US" sz="2400" b="0" strike="noStrike" spc="-1">
                <a:solidFill>
                  <a:srgbClr val="000000"/>
                </a:solidFill>
                <a:latin typeface="Calibri"/>
                <a:ea typeface="DejaVu Sans"/>
              </a:rPr>
              <a:t>Understand the role of animations in creating dynamic and engaging visuals.</a:t>
            </a:r>
            <a:endParaRPr lang="en-US" sz="2400" b="0" strike="noStrike" spc="-1">
              <a:solidFill>
                <a:srgbClr val="000000"/>
              </a:solidFill>
              <a:latin typeface="Arial"/>
            </a:endParaRPr>
          </a:p>
          <a:p>
            <a:pPr marL="228600" indent="-228600">
              <a:lnSpc>
                <a:spcPct val="200000"/>
              </a:lnSpc>
              <a:spcBef>
                <a:spcPts val="1001"/>
              </a:spcBef>
              <a:buClr>
                <a:srgbClr val="000000"/>
              </a:buClr>
              <a:buFont typeface="Arial"/>
              <a:buChar char="•"/>
            </a:pPr>
            <a:r>
              <a:rPr lang="en-US" sz="2400" b="0" strike="noStrike" spc="-1">
                <a:solidFill>
                  <a:srgbClr val="000000"/>
                </a:solidFill>
                <a:latin typeface="Calibri"/>
                <a:ea typeface="DejaVu Sans"/>
              </a:rPr>
              <a:t>Learn how to use the Unity Animation System to bring characters and objects to life.</a:t>
            </a:r>
            <a:endParaRPr lang="en-US" sz="2400" b="0" strike="noStrike" spc="-1">
              <a:solidFill>
                <a:srgbClr val="000000"/>
              </a:solidFill>
              <a:latin typeface="Arial"/>
            </a:endParaRPr>
          </a:p>
          <a:p>
            <a:pPr marL="228600" indent="-228600">
              <a:lnSpc>
                <a:spcPct val="200000"/>
              </a:lnSpc>
              <a:spcBef>
                <a:spcPts val="1001"/>
              </a:spcBef>
              <a:buClr>
                <a:srgbClr val="000000"/>
              </a:buClr>
              <a:buFont typeface="Arial"/>
              <a:buChar char="•"/>
            </a:pPr>
            <a:r>
              <a:rPr lang="en-US" sz="2400" b="0" strike="noStrike" spc="-1">
                <a:solidFill>
                  <a:srgbClr val="000000"/>
                </a:solidFill>
                <a:latin typeface="Calibri"/>
                <a:ea typeface="DejaVu Sans"/>
              </a:rPr>
              <a:t>Gain hands-on experience in creating basic animations.</a:t>
            </a:r>
            <a:endParaRPr lang="en-US" sz="2400" b="0" strike="noStrike" spc="-1">
              <a:solidFill>
                <a:srgbClr val="000000"/>
              </a:solidFill>
              <a:latin typeface="Arial"/>
            </a:endParaRPr>
          </a:p>
        </p:txBody>
      </p:sp>
      <p:sp>
        <p:nvSpPr>
          <p:cNvPr id="3" name="PlaceHolder 2"/>
          <p:cNvSpPr>
            <a:spLocks noGrp="1"/>
          </p:cNvSpPr>
          <p:nvPr>
            <p:ph type="sldNum" idx="2"/>
          </p:nvPr>
        </p:nvSpPr>
        <p:spPr/>
        <p:txBody>
          <a:bodyPr/>
          <a:lstStyle/>
          <a:p>
            <a:fld id="{40C3E2B2-977C-4116-AF90-2FBAF89554E4}" type="slidenum">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27"/>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a:solidFill>
                  <a:srgbClr val="000000"/>
                </a:solidFill>
                <a:latin typeface="Arial"/>
                <a:ea typeface="DejaVu Sans"/>
              </a:rPr>
              <a:t>Animator Controller – State Machine</a:t>
            </a:r>
            <a:endParaRPr lang="en-US" sz="3600" b="0" strike="noStrike" spc="-1">
              <a:solidFill>
                <a:srgbClr val="000000"/>
              </a:solidFill>
              <a:latin typeface="Arial"/>
            </a:endParaRPr>
          </a:p>
        </p:txBody>
      </p:sp>
      <p:pic>
        <p:nvPicPr>
          <p:cNvPr id="178" name="Picture 177"/>
          <p:cNvPicPr/>
          <p:nvPr/>
        </p:nvPicPr>
        <p:blipFill>
          <a:blip r:embed="rId3"/>
          <a:stretch/>
        </p:blipFill>
        <p:spPr>
          <a:xfrm>
            <a:off x="6341400" y="3187800"/>
            <a:ext cx="5748480" cy="2440800"/>
          </a:xfrm>
          <a:prstGeom prst="rect">
            <a:avLst/>
          </a:prstGeom>
          <a:ln w="0">
            <a:noFill/>
          </a:ln>
        </p:spPr>
      </p:pic>
      <p:sp>
        <p:nvSpPr>
          <p:cNvPr id="179" name="Rectangle 178"/>
          <p:cNvSpPr/>
          <p:nvPr/>
        </p:nvSpPr>
        <p:spPr>
          <a:xfrm>
            <a:off x="247680" y="1372680"/>
            <a:ext cx="12094920" cy="2007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DejaVu Sans"/>
              </a:rPr>
              <a:t>The basic idea is that a character is engaged in some particular kind of </a:t>
            </a:r>
            <a:r>
              <a:rPr lang="en-US" sz="1800" b="1" strike="noStrike" spc="-1">
                <a:solidFill>
                  <a:srgbClr val="000000"/>
                </a:solidFill>
                <a:latin typeface="Arial"/>
                <a:ea typeface="DejaVu Sans"/>
              </a:rPr>
              <a:t>action</a:t>
            </a:r>
            <a:r>
              <a:rPr lang="en-US" sz="1800" b="0" strike="noStrike" spc="-1">
                <a:solidFill>
                  <a:srgbClr val="000000"/>
                </a:solidFill>
                <a:latin typeface="Arial"/>
                <a:ea typeface="DejaVu Sans"/>
              </a:rPr>
              <a:t> at any given time. The actions available will depend on the type of gameplay but typical actions include things like </a:t>
            </a:r>
            <a:r>
              <a:rPr lang="en-US" sz="1800" b="0" i="1" strike="noStrike" spc="-1">
                <a:solidFill>
                  <a:srgbClr val="000000"/>
                </a:solidFill>
                <a:latin typeface="Arial"/>
                <a:ea typeface="DejaVu Sans"/>
              </a:rPr>
              <a:t>idling, walking, running, jumping,</a:t>
            </a:r>
            <a:r>
              <a:rPr lang="en-US" sz="1800" b="0" strike="noStrike" spc="-1">
                <a:solidFill>
                  <a:srgbClr val="000000"/>
                </a:solidFill>
                <a:latin typeface="Arial"/>
                <a:ea typeface="DejaVu Sans"/>
              </a:rPr>
              <a:t> etc. </a:t>
            </a:r>
            <a:r>
              <a:rPr lang="en-US" sz="1800" b="0" i="1" strike="noStrike" spc="-1">
                <a:solidFill>
                  <a:srgbClr val="000000"/>
                </a:solidFill>
                <a:latin typeface="Arial"/>
                <a:ea typeface="DejaVu Sans"/>
              </a:rPr>
              <a:t>These actions are referred to as </a:t>
            </a:r>
            <a:r>
              <a:rPr lang="en-US" sz="1800" b="1" i="1" strike="noStrike" spc="-1">
                <a:solidFill>
                  <a:srgbClr val="000000"/>
                </a:solidFill>
                <a:latin typeface="Arial"/>
                <a:ea typeface="DejaVu Sans"/>
              </a:rPr>
              <a:t>states</a:t>
            </a:r>
            <a:r>
              <a:rPr lang="en-US" sz="1800" b="0" strike="noStrike" spc="-1">
                <a:solidFill>
                  <a:srgbClr val="000000"/>
                </a:solidFill>
                <a:latin typeface="Arial"/>
                <a:ea typeface="DejaVu Sans"/>
              </a:rPr>
              <a:t>, in the sense that the character is in a “</a:t>
            </a:r>
            <a:r>
              <a:rPr lang="en-US" sz="1800" b="1" strike="noStrike" spc="-1">
                <a:solidFill>
                  <a:srgbClr val="000000"/>
                </a:solidFill>
                <a:latin typeface="Arial"/>
                <a:ea typeface="DejaVu Sans"/>
              </a:rPr>
              <a:t>state</a:t>
            </a:r>
            <a:r>
              <a:rPr lang="en-US" sz="1800" b="0" strike="noStrike" spc="-1">
                <a:solidFill>
                  <a:srgbClr val="000000"/>
                </a:solidFill>
                <a:latin typeface="Arial"/>
                <a:ea typeface="DejaVu Sans"/>
              </a:rPr>
              <a:t>” where it is walking, idling or whatever. In general, the character will have restrictions on the next state it can go to rather than being able to </a:t>
            </a:r>
            <a:r>
              <a:rPr lang="en-US" sz="1800" b="0" i="1" strike="noStrike" spc="-1">
                <a:solidFill>
                  <a:srgbClr val="000000"/>
                </a:solidFill>
                <a:latin typeface="Arial"/>
                <a:ea typeface="DejaVu Sans"/>
              </a:rPr>
              <a:t>switch</a:t>
            </a:r>
            <a:r>
              <a:rPr lang="en-US" sz="1800" b="0" strike="noStrike" spc="-1">
                <a:solidFill>
                  <a:srgbClr val="000000"/>
                </a:solidFill>
                <a:latin typeface="Arial"/>
                <a:ea typeface="DejaVu Sans"/>
              </a:rPr>
              <a:t> immediately from any state to any other. </a:t>
            </a:r>
            <a:endParaRPr lang="en-US" sz="1800" b="0" strike="noStrike" spc="-1">
              <a:solidFill>
                <a:srgbClr val="000000"/>
              </a:solidFill>
              <a:latin typeface="Arial"/>
            </a:endParaRPr>
          </a:p>
        </p:txBody>
      </p:sp>
      <p:sp>
        <p:nvSpPr>
          <p:cNvPr id="180" name="Straight Connector 179"/>
          <p:cNvSpPr/>
          <p:nvPr/>
        </p:nvSpPr>
        <p:spPr>
          <a:xfrm>
            <a:off x="10649880" y="3609000"/>
            <a:ext cx="1371600" cy="360"/>
          </a:xfrm>
          <a:prstGeom prst="line">
            <a:avLst/>
          </a:prstGeom>
          <a:ln w="36720">
            <a:solidFill>
              <a:srgbClr val="FF860D"/>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181" name="Rectangle 180"/>
          <p:cNvSpPr/>
          <p:nvPr/>
        </p:nvSpPr>
        <p:spPr>
          <a:xfrm>
            <a:off x="321840" y="3714120"/>
            <a:ext cx="5162760" cy="123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DejaVu Sans"/>
              </a:rPr>
              <a:t>The options for the next state that a character can enter from its current state are referred to as </a:t>
            </a:r>
            <a:r>
              <a:rPr lang="en-US" sz="1800" b="1" i="1" strike="noStrike" spc="-1">
                <a:solidFill>
                  <a:srgbClr val="000000"/>
                </a:solidFill>
                <a:latin typeface="Arial"/>
                <a:ea typeface="DejaVu Sans"/>
              </a:rPr>
              <a:t>state transitions</a:t>
            </a:r>
            <a:r>
              <a:rPr lang="en-US" sz="1800" b="0" strike="noStrike" spc="-1">
                <a:solidFill>
                  <a:srgbClr val="000000"/>
                </a:solidFill>
                <a:latin typeface="Arial"/>
                <a:ea typeface="DejaVu Sans"/>
              </a:rPr>
              <a:t>.</a:t>
            </a:r>
            <a:endParaRPr lang="en-US" sz="1800" b="0" strike="noStrike" spc="-1">
              <a:solidFill>
                <a:srgbClr val="000000"/>
              </a:solidFill>
              <a:latin typeface="Arial"/>
            </a:endParaRPr>
          </a:p>
        </p:txBody>
      </p:sp>
      <p:sp>
        <p:nvSpPr>
          <p:cNvPr id="182" name="Rectangle 181"/>
          <p:cNvSpPr/>
          <p:nvPr/>
        </p:nvSpPr>
        <p:spPr>
          <a:xfrm>
            <a:off x="267480" y="5749560"/>
            <a:ext cx="11617920" cy="60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DejaVu Sans"/>
              </a:rPr>
              <a:t>The </a:t>
            </a:r>
            <a:r>
              <a:rPr lang="en-US" sz="1800" b="1" strike="noStrike" spc="-1">
                <a:solidFill>
                  <a:srgbClr val="000000"/>
                </a:solidFill>
                <a:latin typeface="Arial"/>
                <a:ea typeface="DejaVu Sans"/>
              </a:rPr>
              <a:t>states and transitions of a state machine</a:t>
            </a:r>
            <a:r>
              <a:rPr lang="en-US" sz="1800" b="0" strike="noStrike" spc="-1">
                <a:solidFill>
                  <a:srgbClr val="000000"/>
                </a:solidFill>
                <a:latin typeface="Arial"/>
                <a:ea typeface="DejaVu Sans"/>
              </a:rPr>
              <a:t> can be represented using a </a:t>
            </a:r>
            <a:r>
              <a:rPr lang="en-US" sz="1800" b="0" i="1" strike="noStrike" spc="-1">
                <a:solidFill>
                  <a:srgbClr val="000000"/>
                </a:solidFill>
                <a:latin typeface="Arial"/>
                <a:ea typeface="DejaVu Sans"/>
              </a:rPr>
              <a:t>graph diagram</a:t>
            </a:r>
            <a:r>
              <a:rPr lang="en-US" sz="1800" b="0" strike="noStrike" spc="-1">
                <a:solidFill>
                  <a:srgbClr val="000000"/>
                </a:solidFill>
                <a:latin typeface="Arial"/>
                <a:ea typeface="DejaVu Sans"/>
              </a:rPr>
              <a:t>, where the </a:t>
            </a:r>
            <a:r>
              <a:rPr lang="en-US" sz="1800" b="1" strike="noStrike" spc="-1">
                <a:solidFill>
                  <a:srgbClr val="000000"/>
                </a:solidFill>
                <a:latin typeface="Arial"/>
                <a:ea typeface="DejaVu Sans"/>
              </a:rPr>
              <a:t>nodes</a:t>
            </a:r>
            <a:r>
              <a:rPr lang="en-US" sz="1800" b="0" strike="noStrike" spc="-1">
                <a:solidFill>
                  <a:srgbClr val="000000"/>
                </a:solidFill>
                <a:latin typeface="Arial"/>
                <a:ea typeface="DejaVu Sans"/>
              </a:rPr>
              <a:t> represent the states and the </a:t>
            </a:r>
            <a:r>
              <a:rPr lang="en-US" sz="1800" b="1" strike="noStrike" spc="-1">
                <a:solidFill>
                  <a:srgbClr val="000000"/>
                </a:solidFill>
                <a:latin typeface="Arial"/>
                <a:ea typeface="DejaVu Sans"/>
              </a:rPr>
              <a:t>arcs</a:t>
            </a:r>
            <a:r>
              <a:rPr lang="en-US" sz="1800" b="0" strike="noStrike" spc="-1">
                <a:solidFill>
                  <a:srgbClr val="000000"/>
                </a:solidFill>
                <a:latin typeface="Arial"/>
                <a:ea typeface="DejaVu Sans"/>
              </a:rPr>
              <a:t> (arrows between nodes) represent the transitions.</a:t>
            </a:r>
            <a:endParaRPr lang="en-US" sz="1800" b="0" strike="noStrike" spc="-1">
              <a:solidFill>
                <a:srgbClr val="000000"/>
              </a:solidFill>
              <a:latin typeface="Arial"/>
            </a:endParaRPr>
          </a:p>
        </p:txBody>
      </p:sp>
      <p:sp>
        <p:nvSpPr>
          <p:cNvPr id="183" name="Rectangle 182"/>
          <p:cNvSpPr/>
          <p:nvPr/>
        </p:nvSpPr>
        <p:spPr>
          <a:xfrm>
            <a:off x="8900280" y="659844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2"/>
          </p:nvPr>
        </p:nvSpPr>
        <p:spPr/>
        <p:txBody>
          <a:bodyPr/>
          <a:lstStyle/>
          <a:p>
            <a:fld id="{41271B9C-33C3-49F4-B94D-744613DF9E74}" type="slidenum">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ectangle 183"/>
          <p:cNvSpPr/>
          <p:nvPr/>
        </p:nvSpPr>
        <p:spPr>
          <a:xfrm>
            <a:off x="8900280" y="662220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185" name="PlaceHolder 8"/>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State Transitions</a:t>
            </a:r>
            <a:endParaRPr lang="en-US" sz="4400" b="0" strike="noStrike" spc="-1">
              <a:solidFill>
                <a:srgbClr val="000000"/>
              </a:solidFill>
              <a:latin typeface="Arial"/>
            </a:endParaRPr>
          </a:p>
        </p:txBody>
      </p:sp>
      <p:sp>
        <p:nvSpPr>
          <p:cNvPr id="186" name="Rectangle 185"/>
          <p:cNvSpPr/>
          <p:nvPr/>
        </p:nvSpPr>
        <p:spPr>
          <a:xfrm>
            <a:off x="327960" y="1443600"/>
            <a:ext cx="11557440" cy="4649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15000"/>
              </a:lnSpc>
            </a:pPr>
            <a:r>
              <a:rPr lang="en-US" sz="2000" b="1" strike="noStrike" spc="-1">
                <a:solidFill>
                  <a:srgbClr val="000000"/>
                </a:solidFill>
                <a:latin typeface="Arial"/>
                <a:ea typeface="DejaVu Sans"/>
              </a:rPr>
              <a:t>State Machine Transitions</a:t>
            </a:r>
            <a:r>
              <a:rPr lang="en-US" sz="2000" b="0" strike="noStrike" spc="-1">
                <a:solidFill>
                  <a:srgbClr val="000000"/>
                </a:solidFill>
                <a:latin typeface="Arial"/>
                <a:ea typeface="DejaVu Sans"/>
              </a:rPr>
              <a:t> exist to help you simplify large or complex State Machines. They allow you to have a higher level of abstraction over the state machine logic.</a:t>
            </a:r>
            <a:endParaRPr lang="en-US" sz="2000" b="0" strike="noStrike" spc="-1">
              <a:solidFill>
                <a:srgbClr val="000000"/>
              </a:solidFill>
              <a:latin typeface="Arial"/>
            </a:endParaRPr>
          </a:p>
          <a:p>
            <a:pPr>
              <a:lnSpc>
                <a:spcPct val="115000"/>
              </a:lnSpc>
            </a:pPr>
            <a:endParaRPr lang="en-US" sz="2000" b="0" strike="noStrike" spc="-1">
              <a:solidFill>
                <a:srgbClr val="000000"/>
              </a:solidFill>
              <a:latin typeface="Arial"/>
            </a:endParaRPr>
          </a:p>
          <a:p>
            <a:pPr>
              <a:lnSpc>
                <a:spcPct val="115000"/>
              </a:lnSpc>
            </a:pPr>
            <a:r>
              <a:rPr lang="en-US" sz="2000" b="0" strike="noStrike" spc="-1">
                <a:solidFill>
                  <a:srgbClr val="000000"/>
                </a:solidFill>
                <a:latin typeface="Arial"/>
                <a:ea typeface="DejaVu Sans"/>
              </a:rPr>
              <a:t>Each view in the animator window has an </a:t>
            </a:r>
            <a:r>
              <a:rPr lang="en-US" sz="2000" b="1" strike="noStrike" spc="-1">
                <a:solidFill>
                  <a:srgbClr val="000000"/>
                </a:solidFill>
                <a:latin typeface="Arial"/>
                <a:ea typeface="DejaVu Sans"/>
              </a:rPr>
              <a:t>Entry</a:t>
            </a:r>
            <a:r>
              <a:rPr lang="en-US" sz="2000" b="0" strike="noStrike" spc="-1">
                <a:solidFill>
                  <a:srgbClr val="000000"/>
                </a:solidFill>
                <a:latin typeface="Arial"/>
                <a:ea typeface="DejaVu Sans"/>
              </a:rPr>
              <a:t> and </a:t>
            </a:r>
            <a:r>
              <a:rPr lang="en-US" sz="2000" b="1" strike="noStrike" spc="-1">
                <a:solidFill>
                  <a:srgbClr val="000000"/>
                </a:solidFill>
                <a:latin typeface="Arial"/>
                <a:ea typeface="DejaVu Sans"/>
              </a:rPr>
              <a:t>Exit node</a:t>
            </a:r>
            <a:r>
              <a:rPr lang="en-US" sz="2000" b="0" strike="noStrike" spc="-1">
                <a:solidFill>
                  <a:srgbClr val="000000"/>
                </a:solidFill>
                <a:latin typeface="Arial"/>
                <a:ea typeface="DejaVu Sans"/>
              </a:rPr>
              <a:t>. These are used during State Machine Transitions.</a:t>
            </a:r>
            <a:endParaRPr lang="en-US" sz="2000" b="0" strike="noStrike" spc="-1">
              <a:solidFill>
                <a:srgbClr val="000000"/>
              </a:solidFill>
              <a:latin typeface="Arial"/>
            </a:endParaRPr>
          </a:p>
          <a:p>
            <a:pPr>
              <a:lnSpc>
                <a:spcPct val="115000"/>
              </a:lnSpc>
            </a:pPr>
            <a:endParaRPr lang="en-US" sz="2000" b="0" strike="noStrike" spc="-1">
              <a:solidFill>
                <a:srgbClr val="000000"/>
              </a:solidFill>
              <a:latin typeface="Arial"/>
            </a:endParaRPr>
          </a:p>
          <a:p>
            <a:pPr>
              <a:lnSpc>
                <a:spcPct val="115000"/>
              </a:lnSpc>
            </a:pPr>
            <a:r>
              <a:rPr lang="en-US" sz="2000" b="0" strike="noStrike" spc="-1">
                <a:solidFill>
                  <a:srgbClr val="000000"/>
                </a:solidFill>
                <a:latin typeface="Arial"/>
                <a:ea typeface="DejaVu Sans"/>
              </a:rPr>
              <a:t>Because state machines always have a default state, there will always be a default transition branching from the entry node to the default state.</a:t>
            </a:r>
            <a:endParaRPr lang="en-US" sz="2000" b="0" strike="noStrike" spc="-1">
              <a:solidFill>
                <a:srgbClr val="000000"/>
              </a:solidFill>
              <a:latin typeface="Arial"/>
            </a:endParaRPr>
          </a:p>
        </p:txBody>
      </p:sp>
      <p:pic>
        <p:nvPicPr>
          <p:cNvPr id="187" name="Picture 186"/>
          <p:cNvPicPr/>
          <p:nvPr/>
        </p:nvPicPr>
        <p:blipFill>
          <a:blip r:embed="rId3"/>
          <a:stretch/>
        </p:blipFill>
        <p:spPr>
          <a:xfrm>
            <a:off x="6148800" y="3850200"/>
            <a:ext cx="5027400" cy="2541240"/>
          </a:xfrm>
          <a:prstGeom prst="rect">
            <a:avLst/>
          </a:prstGeom>
          <a:ln w="0">
            <a:noFill/>
          </a:ln>
        </p:spPr>
      </p:pic>
      <p:sp>
        <p:nvSpPr>
          <p:cNvPr id="2" name="PlaceHolder 1"/>
          <p:cNvSpPr>
            <a:spLocks noGrp="1"/>
          </p:cNvSpPr>
          <p:nvPr>
            <p:ph type="sldNum" idx="2"/>
          </p:nvPr>
        </p:nvSpPr>
        <p:spPr/>
        <p:txBody>
          <a:bodyPr/>
          <a:lstStyle/>
          <a:p>
            <a:fld id="{567C7507-DF91-4C1F-AD14-475F40CC0010}" type="slidenum">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laceHolder 28"/>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State Machine Behaviours</a:t>
            </a:r>
            <a:endParaRPr lang="en-US" sz="4400" b="0" strike="noStrike" spc="-1">
              <a:solidFill>
                <a:srgbClr val="000000"/>
              </a:solidFill>
              <a:latin typeface="Arial"/>
            </a:endParaRPr>
          </a:p>
        </p:txBody>
      </p:sp>
      <p:sp>
        <p:nvSpPr>
          <p:cNvPr id="189" name="Rectangle 188"/>
          <p:cNvSpPr/>
          <p:nvPr/>
        </p:nvSpPr>
        <p:spPr>
          <a:xfrm>
            <a:off x="228960" y="1346400"/>
            <a:ext cx="11885040" cy="239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DejaVu Sans"/>
              </a:rPr>
              <a:t>A </a:t>
            </a:r>
            <a:r>
              <a:rPr lang="en-US" sz="1800" b="1" strike="noStrike" spc="-1">
                <a:solidFill>
                  <a:srgbClr val="000000"/>
                </a:solidFill>
                <a:latin typeface="Arial"/>
                <a:ea typeface="DejaVu Sans"/>
              </a:rPr>
              <a:t>State Machine Behaviour</a:t>
            </a:r>
            <a:r>
              <a:rPr lang="en-US" sz="1800" b="0" strike="noStrike" spc="-1">
                <a:solidFill>
                  <a:srgbClr val="000000"/>
                </a:solidFill>
                <a:latin typeface="Arial"/>
                <a:ea typeface="DejaVu Sans"/>
              </a:rPr>
              <a:t> is a special class of script. In a similar way to attaching regular Unity scripts (MonoBehaviours) to individual GameObjects, you can attach a </a:t>
            </a:r>
            <a:r>
              <a:rPr lang="en-US" sz="1800" b="1" strike="noStrike" spc="-1">
                <a:solidFill>
                  <a:srgbClr val="000000"/>
                </a:solidFill>
                <a:latin typeface="Arial"/>
                <a:ea typeface="DejaVu Sans"/>
              </a:rPr>
              <a:t>StateMachineBehaviour</a:t>
            </a:r>
            <a:r>
              <a:rPr lang="en-US" sz="1800" b="0" strike="noStrike" spc="-1">
                <a:solidFill>
                  <a:srgbClr val="000000"/>
                </a:solidFill>
                <a:latin typeface="Arial"/>
                <a:ea typeface="DejaVu Sans"/>
              </a:rPr>
              <a:t> script to an individual state within a state machine. This allows you to write code that </a:t>
            </a:r>
            <a:r>
              <a:rPr lang="en-US" sz="1800" b="1" strike="noStrike" spc="-1">
                <a:solidFill>
                  <a:srgbClr val="000000"/>
                </a:solidFill>
                <a:latin typeface="Arial"/>
                <a:ea typeface="DejaVu Sans"/>
              </a:rPr>
              <a:t>will execute when the state machine enters</a:t>
            </a:r>
            <a:r>
              <a:rPr lang="en-US" sz="1800" b="0" strike="noStrike" spc="-1">
                <a:solidFill>
                  <a:srgbClr val="000000"/>
                </a:solidFill>
                <a:latin typeface="Arial"/>
                <a:ea typeface="DejaVu Sans"/>
              </a:rPr>
              <a:t>, exits or remains within a particular state. This means you do not have to write your own logic to test for and detect changes in state.</a:t>
            </a:r>
            <a:endParaRPr lang="en-US" sz="1800" b="0" strike="noStrike" spc="-1">
              <a:solidFill>
                <a:srgbClr val="000000"/>
              </a:solidFill>
              <a:latin typeface="Arial"/>
            </a:endParaRPr>
          </a:p>
        </p:txBody>
      </p:sp>
      <p:pic>
        <p:nvPicPr>
          <p:cNvPr id="190" name="Picture 189"/>
          <p:cNvPicPr/>
          <p:nvPr/>
        </p:nvPicPr>
        <p:blipFill>
          <a:blip r:embed="rId3"/>
          <a:stretch/>
        </p:blipFill>
        <p:spPr>
          <a:xfrm>
            <a:off x="6400800" y="3018600"/>
            <a:ext cx="5713200" cy="3380400"/>
          </a:xfrm>
          <a:prstGeom prst="rect">
            <a:avLst/>
          </a:prstGeom>
          <a:ln w="0">
            <a:noFill/>
          </a:ln>
        </p:spPr>
      </p:pic>
      <p:sp>
        <p:nvSpPr>
          <p:cNvPr id="191" name="Rectangle 190"/>
          <p:cNvSpPr/>
          <p:nvPr/>
        </p:nvSpPr>
        <p:spPr>
          <a:xfrm>
            <a:off x="9829800" y="5257800"/>
            <a:ext cx="2284200" cy="912600"/>
          </a:xfrm>
          <a:prstGeom prst="rect">
            <a:avLst/>
          </a:prstGeom>
          <a:noFill/>
          <a:ln w="36720">
            <a:solidFill>
              <a:srgbClr val="FF860D"/>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pPr>
              <a:lnSpc>
                <a:spcPct val="100000"/>
              </a:lnSpc>
            </a:pPr>
            <a:endParaRPr lang="en-US" sz="1800" b="0" strike="noStrike" spc="-1">
              <a:solidFill>
                <a:srgbClr val="000000"/>
              </a:solidFill>
              <a:latin typeface="Arial"/>
              <a:ea typeface="DejaVu Sans"/>
            </a:endParaRPr>
          </a:p>
        </p:txBody>
      </p:sp>
      <p:sp>
        <p:nvSpPr>
          <p:cNvPr id="192" name="Rectangle 191"/>
          <p:cNvSpPr/>
          <p:nvPr/>
        </p:nvSpPr>
        <p:spPr>
          <a:xfrm>
            <a:off x="291960" y="3657600"/>
            <a:ext cx="5649840" cy="2007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DejaVu Sans"/>
              </a:rPr>
              <a:t>State Machine Behaviour scripts have access to a number of events that are called when the Animator enters, updates and exits different states (or sub-state machines). There are also events which allow you to handle the Root motion and Inverse Kinematics calls.</a:t>
            </a:r>
            <a:endParaRPr lang="en-US" sz="1800" b="0" strike="noStrike" spc="-1">
              <a:solidFill>
                <a:srgbClr val="000000"/>
              </a:solidFill>
              <a:latin typeface="Arial"/>
            </a:endParaRPr>
          </a:p>
        </p:txBody>
      </p:sp>
      <p:sp>
        <p:nvSpPr>
          <p:cNvPr id="193" name="Rectangle 192"/>
          <p:cNvSpPr/>
          <p:nvPr/>
        </p:nvSpPr>
        <p:spPr>
          <a:xfrm>
            <a:off x="8900280" y="659844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2"/>
          </p:nvPr>
        </p:nvSpPr>
        <p:spPr/>
        <p:txBody>
          <a:bodyPr/>
          <a:lstStyle/>
          <a:p>
            <a:fld id="{79D2D308-31E2-4126-BBAA-07D93A3BC539}" type="slidenum">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29"/>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Unity Animation transitions</a:t>
            </a:r>
            <a:endParaRPr lang="en-US" sz="4400" b="0" strike="noStrike" spc="-1">
              <a:solidFill>
                <a:srgbClr val="000000"/>
              </a:solidFill>
              <a:latin typeface="Arial"/>
            </a:endParaRPr>
          </a:p>
        </p:txBody>
      </p:sp>
      <p:sp>
        <p:nvSpPr>
          <p:cNvPr id="195" name="Rectangle 194"/>
          <p:cNvSpPr/>
          <p:nvPr/>
        </p:nvSpPr>
        <p:spPr>
          <a:xfrm>
            <a:off x="228960" y="1385280"/>
            <a:ext cx="7649640" cy="306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000" b="1" strike="noStrike" spc="-1">
                <a:solidFill>
                  <a:srgbClr val="000000"/>
                </a:solidFill>
                <a:latin typeface="Arial"/>
                <a:ea typeface="DejaVu Sans"/>
              </a:rPr>
              <a:t>Animation transitions</a:t>
            </a:r>
            <a:r>
              <a:rPr lang="en-US" sz="2000" b="0" strike="noStrike" spc="-1">
                <a:solidFill>
                  <a:srgbClr val="000000"/>
                </a:solidFill>
                <a:latin typeface="Arial"/>
                <a:ea typeface="DejaVu Sans"/>
              </a:rPr>
              <a:t> allow the state machine to </a:t>
            </a:r>
            <a:r>
              <a:rPr lang="en-US" sz="2000" b="1" strike="noStrike" spc="-1">
                <a:solidFill>
                  <a:srgbClr val="000000"/>
                </a:solidFill>
                <a:latin typeface="Arial"/>
                <a:ea typeface="DejaVu Sans"/>
              </a:rPr>
              <a:t>switch</a:t>
            </a:r>
            <a:r>
              <a:rPr lang="en-US" sz="2000" b="0" strike="noStrike" spc="-1">
                <a:solidFill>
                  <a:srgbClr val="000000"/>
                </a:solidFill>
                <a:latin typeface="Arial"/>
                <a:ea typeface="DejaVu Sans"/>
              </a:rPr>
              <a:t> or </a:t>
            </a:r>
            <a:r>
              <a:rPr lang="en-US" sz="2000" b="1" strike="noStrike" spc="-1">
                <a:solidFill>
                  <a:srgbClr val="000000"/>
                </a:solidFill>
                <a:latin typeface="Arial"/>
                <a:ea typeface="DejaVu Sans"/>
              </a:rPr>
              <a:t>blend</a:t>
            </a:r>
            <a:r>
              <a:rPr lang="en-US" sz="2000" b="0" strike="noStrike" spc="-1">
                <a:solidFill>
                  <a:srgbClr val="000000"/>
                </a:solidFill>
                <a:latin typeface="Arial"/>
                <a:ea typeface="DejaVu Sans"/>
              </a:rPr>
              <a:t> from one animation state to another. Transitions define not only how long the blend between states should take, but also under what </a:t>
            </a:r>
            <a:r>
              <a:rPr lang="en-US" sz="2000" b="1" strike="noStrike" spc="-1">
                <a:solidFill>
                  <a:srgbClr val="000000"/>
                </a:solidFill>
                <a:latin typeface="Arial"/>
                <a:ea typeface="DejaVu Sans"/>
              </a:rPr>
              <a:t>conditions</a:t>
            </a:r>
            <a:r>
              <a:rPr lang="en-US" sz="2000" b="0" strike="noStrike" spc="-1">
                <a:solidFill>
                  <a:srgbClr val="000000"/>
                </a:solidFill>
                <a:latin typeface="Arial"/>
                <a:ea typeface="DejaVu Sans"/>
              </a:rPr>
              <a:t> they should activate. You can set up a transition to occur only when certain conditions are true. To set up these conditions, specify </a:t>
            </a:r>
            <a:r>
              <a:rPr lang="en-US" sz="2000" b="0" i="1" strike="noStrike" spc="-1">
                <a:solidFill>
                  <a:srgbClr val="000000"/>
                </a:solidFill>
                <a:latin typeface="Arial"/>
                <a:ea typeface="DejaVu Sans"/>
              </a:rPr>
              <a:t>values of parameters</a:t>
            </a:r>
            <a:r>
              <a:rPr lang="en-US" sz="2000" b="0" strike="noStrike" spc="-1">
                <a:solidFill>
                  <a:srgbClr val="000000"/>
                </a:solidFill>
                <a:latin typeface="Arial"/>
                <a:ea typeface="DejaVu Sans"/>
              </a:rPr>
              <a:t> in the </a:t>
            </a:r>
            <a:r>
              <a:rPr lang="en-US" sz="2000" b="0" i="1" strike="noStrike" spc="-1">
                <a:solidFill>
                  <a:srgbClr val="000000"/>
                </a:solidFill>
                <a:latin typeface="Arial"/>
                <a:ea typeface="DejaVu Sans"/>
              </a:rPr>
              <a:t>Animator Controller</a:t>
            </a:r>
            <a:r>
              <a:rPr lang="en-US" sz="2000" b="0" strike="noStrike" spc="-1">
                <a:solidFill>
                  <a:srgbClr val="000000"/>
                </a:solidFill>
                <a:latin typeface="Arial"/>
                <a:ea typeface="DejaVu Sans"/>
              </a:rPr>
              <a:t>.</a:t>
            </a:r>
            <a:endParaRPr lang="en-US" sz="2000" b="0" strike="noStrike" spc="-1">
              <a:solidFill>
                <a:srgbClr val="000000"/>
              </a:solidFill>
              <a:latin typeface="Arial"/>
            </a:endParaRPr>
          </a:p>
        </p:txBody>
      </p:sp>
      <p:pic>
        <p:nvPicPr>
          <p:cNvPr id="196" name="Picture 195"/>
          <p:cNvPicPr/>
          <p:nvPr/>
        </p:nvPicPr>
        <p:blipFill>
          <a:blip r:embed="rId3"/>
          <a:stretch/>
        </p:blipFill>
        <p:spPr>
          <a:xfrm>
            <a:off x="7844400" y="1371600"/>
            <a:ext cx="4267440" cy="4539600"/>
          </a:xfrm>
          <a:prstGeom prst="rect">
            <a:avLst/>
          </a:prstGeom>
          <a:ln w="0">
            <a:noFill/>
          </a:ln>
        </p:spPr>
      </p:pic>
      <p:sp>
        <p:nvSpPr>
          <p:cNvPr id="197" name="Rectangle 196"/>
          <p:cNvSpPr/>
          <p:nvPr/>
        </p:nvSpPr>
        <p:spPr>
          <a:xfrm>
            <a:off x="8900280" y="659844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2"/>
          </p:nvPr>
        </p:nvSpPr>
        <p:spPr/>
        <p:txBody>
          <a:bodyPr/>
          <a:lstStyle/>
          <a:p>
            <a:fld id="{F1462652-DFCE-4AE1-9C01-C409C722087F}" type="slidenum">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30"/>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Transition properties</a:t>
            </a:r>
            <a:endParaRPr lang="en-US" sz="4400" b="0" strike="noStrike" spc="-1">
              <a:solidFill>
                <a:srgbClr val="000000"/>
              </a:solidFill>
              <a:latin typeface="Arial"/>
            </a:endParaRPr>
          </a:p>
        </p:txBody>
      </p:sp>
      <p:pic>
        <p:nvPicPr>
          <p:cNvPr id="199" name="Picture 198"/>
          <p:cNvPicPr/>
          <p:nvPr/>
        </p:nvPicPr>
        <p:blipFill>
          <a:blip r:embed="rId2"/>
          <a:stretch/>
        </p:blipFill>
        <p:spPr>
          <a:xfrm>
            <a:off x="1815120" y="1335600"/>
            <a:ext cx="8560080" cy="5115600"/>
          </a:xfrm>
          <a:prstGeom prst="rect">
            <a:avLst/>
          </a:prstGeom>
          <a:ln w="0">
            <a:noFill/>
          </a:ln>
        </p:spPr>
      </p:pic>
      <p:sp>
        <p:nvSpPr>
          <p:cNvPr id="200" name="Rectangle 199"/>
          <p:cNvSpPr/>
          <p:nvPr/>
        </p:nvSpPr>
        <p:spPr>
          <a:xfrm>
            <a:off x="8900280" y="659844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2"/>
          </p:nvPr>
        </p:nvSpPr>
        <p:spPr/>
        <p:txBody>
          <a:bodyPr/>
          <a:lstStyle/>
          <a:p>
            <a:fld id="{295CF380-A224-494D-9DD8-C184D763AB01}" type="slidenum">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31"/>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Transition properties</a:t>
            </a:r>
            <a:endParaRPr lang="en-US" sz="4400" b="0" strike="noStrike" spc="-1">
              <a:solidFill>
                <a:srgbClr val="000000"/>
              </a:solidFill>
              <a:latin typeface="Arial"/>
            </a:endParaRPr>
          </a:p>
        </p:txBody>
      </p:sp>
      <p:pic>
        <p:nvPicPr>
          <p:cNvPr id="202" name="Picture 201"/>
          <p:cNvPicPr/>
          <p:nvPr/>
        </p:nvPicPr>
        <p:blipFill>
          <a:blip r:embed="rId2"/>
          <a:stretch/>
        </p:blipFill>
        <p:spPr>
          <a:xfrm>
            <a:off x="1595880" y="1313280"/>
            <a:ext cx="8998200" cy="5130720"/>
          </a:xfrm>
          <a:prstGeom prst="rect">
            <a:avLst/>
          </a:prstGeom>
          <a:ln w="0">
            <a:noFill/>
          </a:ln>
        </p:spPr>
      </p:pic>
      <p:sp>
        <p:nvSpPr>
          <p:cNvPr id="203" name="Rectangle 202"/>
          <p:cNvSpPr/>
          <p:nvPr/>
        </p:nvSpPr>
        <p:spPr>
          <a:xfrm>
            <a:off x="8900280" y="659844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2"/>
          </p:nvPr>
        </p:nvSpPr>
        <p:spPr/>
        <p:txBody>
          <a:bodyPr/>
          <a:lstStyle/>
          <a:p>
            <a:fld id="{90C554FD-9643-4A42-8E84-4EF40C92751E}" type="slidenum">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PlaceHolder 32"/>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Transition graph</a:t>
            </a:r>
            <a:endParaRPr lang="en-US" sz="4400" b="0" strike="noStrike" spc="-1">
              <a:solidFill>
                <a:srgbClr val="000000"/>
              </a:solidFill>
              <a:latin typeface="Arial"/>
            </a:endParaRPr>
          </a:p>
        </p:txBody>
      </p:sp>
      <p:pic>
        <p:nvPicPr>
          <p:cNvPr id="205" name="Picture 204"/>
          <p:cNvPicPr/>
          <p:nvPr/>
        </p:nvPicPr>
        <p:blipFill>
          <a:blip r:embed="rId3"/>
          <a:stretch/>
        </p:blipFill>
        <p:spPr>
          <a:xfrm>
            <a:off x="590760" y="1421280"/>
            <a:ext cx="5579640" cy="3008880"/>
          </a:xfrm>
          <a:prstGeom prst="rect">
            <a:avLst/>
          </a:prstGeom>
          <a:ln w="0">
            <a:noFill/>
          </a:ln>
        </p:spPr>
      </p:pic>
      <p:sp>
        <p:nvSpPr>
          <p:cNvPr id="206" name="Rectangle 205"/>
          <p:cNvSpPr/>
          <p:nvPr/>
        </p:nvSpPr>
        <p:spPr>
          <a:xfrm>
            <a:off x="300600" y="4800600"/>
            <a:ext cx="11199600" cy="102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DejaVu Sans"/>
              </a:rPr>
              <a:t>To manually adjust the settings listed above, you can either enter numbers directly into the fields or use the transition graph. The transition graph modifies the values above when the visual elements are manipulated.</a:t>
            </a:r>
            <a:endParaRPr lang="en-US" sz="1800" b="0" strike="noStrike" spc="-1">
              <a:solidFill>
                <a:srgbClr val="000000"/>
              </a:solidFill>
              <a:latin typeface="Arial"/>
            </a:endParaRPr>
          </a:p>
        </p:txBody>
      </p:sp>
      <p:sp>
        <p:nvSpPr>
          <p:cNvPr id="207" name="Rectangle 206"/>
          <p:cNvSpPr/>
          <p:nvPr/>
        </p:nvSpPr>
        <p:spPr>
          <a:xfrm>
            <a:off x="8900280" y="659844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2"/>
          </p:nvPr>
        </p:nvSpPr>
        <p:spPr/>
        <p:txBody>
          <a:bodyPr/>
          <a:lstStyle/>
          <a:p>
            <a:fld id="{8806B3F2-8CF2-452C-842D-ABE30E4B841E}" type="slidenum">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Rectangle 207"/>
          <p:cNvSpPr/>
          <p:nvPr/>
        </p:nvSpPr>
        <p:spPr>
          <a:xfrm>
            <a:off x="8900280" y="658620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09" name="PlaceHolder 9"/>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Blend Trees</a:t>
            </a:r>
            <a:endParaRPr lang="en-US" sz="4400" b="0" strike="noStrike" spc="-1">
              <a:solidFill>
                <a:srgbClr val="000000"/>
              </a:solidFill>
              <a:latin typeface="Arial"/>
            </a:endParaRPr>
          </a:p>
        </p:txBody>
      </p:sp>
      <p:sp>
        <p:nvSpPr>
          <p:cNvPr id="210" name="Rectangle 209"/>
          <p:cNvSpPr/>
          <p:nvPr/>
        </p:nvSpPr>
        <p:spPr>
          <a:xfrm>
            <a:off x="334080" y="3787560"/>
            <a:ext cx="10865520" cy="123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DejaVu Sans"/>
              </a:rPr>
              <a:t>A common task in game animation is to blend between two or more similar motions. Perhaps the best known example is the blending of walking and running animations according to the character’s speed. Another example is a character leaning to the left or right as it turns during a run.</a:t>
            </a:r>
            <a:endParaRPr lang="en-US" sz="1800" b="0" strike="noStrike" spc="-1">
              <a:solidFill>
                <a:srgbClr val="000000"/>
              </a:solidFill>
              <a:latin typeface="Arial"/>
            </a:endParaRPr>
          </a:p>
        </p:txBody>
      </p:sp>
      <p:sp>
        <p:nvSpPr>
          <p:cNvPr id="211" name="Rectangle 210"/>
          <p:cNvSpPr/>
          <p:nvPr/>
        </p:nvSpPr>
        <p:spPr>
          <a:xfrm>
            <a:off x="235440" y="1400040"/>
            <a:ext cx="10964160" cy="162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DejaVu Sans"/>
              </a:rPr>
              <a:t>A blend tree in Unity's Mecanim animation system allows seamless blending between </a:t>
            </a:r>
            <a:r>
              <a:rPr lang="en-US" sz="1800" b="1" strike="noStrike" spc="-1">
                <a:solidFill>
                  <a:srgbClr val="000000"/>
                </a:solidFill>
                <a:latin typeface="Arial"/>
                <a:ea typeface="DejaVu Sans"/>
              </a:rPr>
              <a:t>multiple animations</a:t>
            </a:r>
            <a:r>
              <a:rPr lang="en-US" sz="1800" b="0" strike="noStrike" spc="-1">
                <a:solidFill>
                  <a:srgbClr val="000000"/>
                </a:solidFill>
                <a:latin typeface="Arial"/>
                <a:ea typeface="DejaVu Sans"/>
              </a:rPr>
              <a:t> based on </a:t>
            </a:r>
            <a:r>
              <a:rPr lang="en-US" sz="1800" b="1" strike="noStrike" spc="-1">
                <a:solidFill>
                  <a:srgbClr val="000000"/>
                </a:solidFill>
                <a:latin typeface="Arial"/>
                <a:ea typeface="DejaVu Sans"/>
              </a:rPr>
              <a:t>specified parameters</a:t>
            </a:r>
            <a:r>
              <a:rPr lang="en-US" sz="1800" b="0" strike="noStrike" spc="-1">
                <a:solidFill>
                  <a:srgbClr val="000000"/>
                </a:solidFill>
                <a:latin typeface="Arial"/>
                <a:ea typeface="DejaVu Sans"/>
              </a:rPr>
              <a:t>. It's a versatile tool used to </a:t>
            </a:r>
            <a:r>
              <a:rPr lang="en-US" sz="1800" b="1" strike="noStrike" spc="-1">
                <a:solidFill>
                  <a:srgbClr val="000000"/>
                </a:solidFill>
                <a:latin typeface="Arial"/>
                <a:ea typeface="DejaVu Sans"/>
              </a:rPr>
              <a:t>smoothly transition</a:t>
            </a:r>
            <a:r>
              <a:rPr lang="en-US" sz="1800" b="0" strike="noStrike" spc="-1">
                <a:solidFill>
                  <a:srgbClr val="000000"/>
                </a:solidFill>
                <a:latin typeface="Arial"/>
                <a:ea typeface="DejaVu Sans"/>
              </a:rPr>
              <a:t> animations, like character movements, depending on predefined conditions or input values such as speed or direction. This enables the creation of more natural and responsive character animations.</a:t>
            </a:r>
            <a:endParaRPr lang="en-US" sz="1800" b="0" strike="noStrike" spc="-1">
              <a:solidFill>
                <a:srgbClr val="000000"/>
              </a:solidFill>
              <a:latin typeface="Arial"/>
            </a:endParaRPr>
          </a:p>
        </p:txBody>
      </p:sp>
      <p:sp>
        <p:nvSpPr>
          <p:cNvPr id="2" name="PlaceHolder 1"/>
          <p:cNvSpPr>
            <a:spLocks noGrp="1"/>
          </p:cNvSpPr>
          <p:nvPr>
            <p:ph type="sldNum" idx="2"/>
          </p:nvPr>
        </p:nvSpPr>
        <p:spPr/>
        <p:txBody>
          <a:bodyPr/>
          <a:lstStyle/>
          <a:p>
            <a:fld id="{7CEAB760-A6AC-47B7-A0CB-DAFB542EB3DF}" type="slidenum">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ctangle 211"/>
          <p:cNvSpPr/>
          <p:nvPr/>
        </p:nvSpPr>
        <p:spPr>
          <a:xfrm>
            <a:off x="457200" y="1385280"/>
            <a:ext cx="9142200" cy="162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15000"/>
              </a:lnSpc>
            </a:pPr>
            <a:r>
              <a:rPr lang="en-US" sz="1800" b="0" strike="noStrike" spc="-1">
                <a:solidFill>
                  <a:srgbClr val="000000"/>
                </a:solidFill>
                <a:latin typeface="Arial"/>
                <a:ea typeface="DejaVu Sans"/>
              </a:rPr>
              <a:t>To start working with a new Blend Tree, you need to:</a:t>
            </a:r>
            <a:endParaRPr lang="en-US" sz="1800" b="0" strike="noStrike" spc="-1">
              <a:solidFill>
                <a:srgbClr val="000000"/>
              </a:solidFill>
              <a:latin typeface="Arial"/>
            </a:endParaRPr>
          </a:p>
          <a:p>
            <a:pPr marL="216000" indent="-216000">
              <a:lnSpc>
                <a:spcPct val="115000"/>
              </a:lnSpc>
              <a:buClr>
                <a:srgbClr val="000000"/>
              </a:buClr>
              <a:buFont typeface="OpenSymbol"/>
              <a:buAutoNum type="arabicPeriod"/>
            </a:pPr>
            <a:r>
              <a:rPr lang="en-US" sz="1800" b="0" strike="noStrike" spc="-1">
                <a:solidFill>
                  <a:srgbClr val="000000"/>
                </a:solidFill>
                <a:latin typeface="Arial"/>
                <a:ea typeface="DejaVu Sans"/>
              </a:rPr>
              <a:t>Right-click on empty space on the Animator Controller Window.</a:t>
            </a:r>
            <a:endParaRPr lang="en-US" sz="1800" b="0" strike="noStrike" spc="-1">
              <a:solidFill>
                <a:srgbClr val="000000"/>
              </a:solidFill>
              <a:latin typeface="Arial"/>
            </a:endParaRPr>
          </a:p>
          <a:p>
            <a:pPr marL="216000" indent="-216000">
              <a:lnSpc>
                <a:spcPct val="115000"/>
              </a:lnSpc>
              <a:buClr>
                <a:srgbClr val="000000"/>
              </a:buClr>
              <a:buFont typeface="OpenSymbol"/>
              <a:buAutoNum type="arabicPeriod"/>
            </a:pPr>
            <a:r>
              <a:rPr lang="en-US" sz="1800" b="0" strike="noStrike" spc="-1">
                <a:solidFill>
                  <a:srgbClr val="000000"/>
                </a:solidFill>
                <a:latin typeface="Arial"/>
                <a:ea typeface="DejaVu Sans"/>
              </a:rPr>
              <a:t>Select Create State &gt; From New Blend Tree from the context menu that appears.</a:t>
            </a:r>
            <a:endParaRPr lang="en-US" sz="1800" b="0" strike="noStrike" spc="-1">
              <a:solidFill>
                <a:srgbClr val="000000"/>
              </a:solidFill>
              <a:latin typeface="Arial"/>
            </a:endParaRPr>
          </a:p>
          <a:p>
            <a:pPr marL="216000" indent="-216000">
              <a:lnSpc>
                <a:spcPct val="115000"/>
              </a:lnSpc>
              <a:buClr>
                <a:srgbClr val="000000"/>
              </a:buClr>
              <a:buFont typeface="OpenSymbol"/>
              <a:buAutoNum type="arabicPeriod"/>
            </a:pPr>
            <a:r>
              <a:rPr lang="en-US" sz="1800" b="0" strike="noStrike" spc="-1">
                <a:solidFill>
                  <a:srgbClr val="000000"/>
                </a:solidFill>
                <a:latin typeface="Arial"/>
                <a:ea typeface="DejaVu Sans"/>
              </a:rPr>
              <a:t>Double-click on the Blend Tree to enter the Blend Tree Graph.</a:t>
            </a:r>
            <a:endParaRPr lang="en-US" sz="1800" b="0" strike="noStrike" spc="-1">
              <a:solidFill>
                <a:srgbClr val="000000"/>
              </a:solidFill>
              <a:latin typeface="Arial"/>
            </a:endParaRPr>
          </a:p>
        </p:txBody>
      </p:sp>
      <p:sp>
        <p:nvSpPr>
          <p:cNvPr id="213" name="PlaceHolder 34"/>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Blend Trees</a:t>
            </a:r>
            <a:endParaRPr lang="en-US" sz="4400" b="0" strike="noStrike" spc="-1">
              <a:solidFill>
                <a:srgbClr val="000000"/>
              </a:solidFill>
              <a:latin typeface="Arial"/>
            </a:endParaRPr>
          </a:p>
        </p:txBody>
      </p:sp>
      <p:pic>
        <p:nvPicPr>
          <p:cNvPr id="214" name="Picture 213"/>
          <p:cNvPicPr/>
          <p:nvPr/>
        </p:nvPicPr>
        <p:blipFill>
          <a:blip r:embed="rId2"/>
          <a:stretch/>
        </p:blipFill>
        <p:spPr>
          <a:xfrm>
            <a:off x="685800" y="2642400"/>
            <a:ext cx="10105560" cy="2842200"/>
          </a:xfrm>
          <a:prstGeom prst="rect">
            <a:avLst/>
          </a:prstGeom>
          <a:ln w="0">
            <a:noFill/>
          </a:ln>
        </p:spPr>
      </p:pic>
      <p:sp>
        <p:nvSpPr>
          <p:cNvPr id="215" name="Rectangle 214"/>
          <p:cNvSpPr/>
          <p:nvPr/>
        </p:nvSpPr>
        <p:spPr>
          <a:xfrm>
            <a:off x="8900280" y="659844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2"/>
          </p:nvPr>
        </p:nvSpPr>
        <p:spPr/>
        <p:txBody>
          <a:bodyPr/>
          <a:lstStyle/>
          <a:p>
            <a:fld id="{B02FA7B0-90FC-4C7A-A1DA-4D96A8E299B9}" type="slidenum">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PlaceHolder 33"/>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Blend Trees vs Transition</a:t>
            </a:r>
            <a:endParaRPr lang="en-US" sz="4400" b="0" strike="noStrike" spc="-1">
              <a:solidFill>
                <a:srgbClr val="000000"/>
              </a:solidFill>
              <a:latin typeface="Arial"/>
            </a:endParaRPr>
          </a:p>
        </p:txBody>
      </p:sp>
      <p:sp>
        <p:nvSpPr>
          <p:cNvPr id="217" name="Rectangle 216"/>
          <p:cNvSpPr/>
          <p:nvPr/>
        </p:nvSpPr>
        <p:spPr>
          <a:xfrm>
            <a:off x="228600" y="1385280"/>
            <a:ext cx="11885400" cy="430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DejaVu Sans"/>
              </a:rPr>
              <a:t>It is important to distinguish between Transitions and Blend Trees. While both are used for creating smooth animation, they are used for different kinds of situations.</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1" strike="noStrike" spc="-1">
                <a:solidFill>
                  <a:srgbClr val="000000"/>
                </a:solidFill>
                <a:latin typeface="Arial"/>
                <a:ea typeface="DejaVu Sans"/>
              </a:rPr>
              <a:t>Transitions</a:t>
            </a:r>
            <a:r>
              <a:rPr lang="en-US" sz="1800" b="0" strike="noStrike" spc="-1">
                <a:solidFill>
                  <a:srgbClr val="000000"/>
                </a:solidFill>
                <a:latin typeface="Arial"/>
                <a:ea typeface="DejaVu Sans"/>
              </a:rPr>
              <a:t> are used for transitioning smoothly from one Animation State to another over a given amount of time. Transitions are specified as part of an Animation State Machine. A transition from one motion to a completely different motion is usually fine if the transition is quick.</a:t>
            </a:r>
            <a:endParaRPr lang="en-US" sz="1800" b="0" strike="noStrike" spc="-1">
              <a:solidFill>
                <a:srgbClr val="000000"/>
              </a:solidFill>
              <a:latin typeface="Arial"/>
            </a:endParaRPr>
          </a:p>
          <a:p>
            <a:pPr>
              <a:lnSpc>
                <a:spcPct val="150000"/>
              </a:lnSpc>
            </a:pP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1" strike="noStrike" spc="-1">
                <a:solidFill>
                  <a:srgbClr val="000000"/>
                </a:solidFill>
                <a:latin typeface="Arial"/>
                <a:ea typeface="DejaVu Sans"/>
              </a:rPr>
              <a:t>Blend Trees</a:t>
            </a:r>
            <a:r>
              <a:rPr lang="en-US" sz="1800" b="0" strike="noStrike" spc="-1">
                <a:solidFill>
                  <a:srgbClr val="000000"/>
                </a:solidFill>
                <a:latin typeface="Arial"/>
                <a:ea typeface="DejaVu Sans"/>
              </a:rPr>
              <a:t> are used for </a:t>
            </a:r>
            <a:r>
              <a:rPr lang="en-US" sz="1800" b="1" strike="noStrike" spc="-1">
                <a:solidFill>
                  <a:srgbClr val="000000"/>
                </a:solidFill>
                <a:latin typeface="Arial"/>
                <a:ea typeface="DejaVu Sans"/>
              </a:rPr>
              <a:t>allowing multiple animations</a:t>
            </a:r>
            <a:r>
              <a:rPr lang="en-US" sz="1800" b="0" strike="noStrike" spc="-1">
                <a:solidFill>
                  <a:srgbClr val="000000"/>
                </a:solidFill>
                <a:latin typeface="Arial"/>
                <a:ea typeface="DejaVu Sans"/>
              </a:rPr>
              <a:t> to be blended smoothly by incorporating parts of them all to varying degrees. The amount that each of the motions contributes to the final effect is controlled using a </a:t>
            </a:r>
            <a:r>
              <a:rPr lang="en-US" sz="1800" b="1" strike="noStrike" spc="-1">
                <a:solidFill>
                  <a:srgbClr val="000000"/>
                </a:solidFill>
                <a:latin typeface="Arial"/>
                <a:ea typeface="DejaVu Sans"/>
              </a:rPr>
              <a:t>blending parameter</a:t>
            </a:r>
            <a:r>
              <a:rPr lang="en-US" sz="1800" b="0" strike="noStrike" spc="-1">
                <a:solidFill>
                  <a:srgbClr val="000000"/>
                </a:solidFill>
                <a:latin typeface="Arial"/>
                <a:ea typeface="DejaVu Sans"/>
              </a:rPr>
              <a:t>, which is just one of the numeric animation parameters associated with the Animator Controller. In order for the blended motion to make sense, the motions that are blended must be of similar nature and timing. Blend Trees are a special type of state in an Animation State Machine.</a:t>
            </a:r>
            <a:endParaRPr lang="en-US" sz="1800" b="0" strike="noStrike" spc="-1">
              <a:solidFill>
                <a:srgbClr val="000000"/>
              </a:solidFill>
              <a:latin typeface="Arial"/>
            </a:endParaRPr>
          </a:p>
        </p:txBody>
      </p:sp>
      <p:sp>
        <p:nvSpPr>
          <p:cNvPr id="218" name="Rectangle 217"/>
          <p:cNvSpPr/>
          <p:nvPr/>
        </p:nvSpPr>
        <p:spPr>
          <a:xfrm>
            <a:off x="8900280" y="659844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2"/>
          </p:nvPr>
        </p:nvSpPr>
        <p:spPr/>
        <p:txBody>
          <a:bodyPr/>
          <a:lstStyle/>
          <a:p>
            <a:fld id="{20904C1C-080F-45BA-9936-4050EC5B5569}" type="slidenum">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3"/>
          <p:cNvSpPr/>
          <p:nvPr/>
        </p:nvSpPr>
        <p:spPr>
          <a:xfrm>
            <a:off x="457560" y="686160"/>
            <a:ext cx="10506240" cy="1316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000000"/>
              </a:solidFill>
              <a:latin typeface="Arial"/>
              <a:ea typeface="DejaVu Sans"/>
            </a:endParaRPr>
          </a:p>
        </p:txBody>
      </p:sp>
      <p:sp>
        <p:nvSpPr>
          <p:cNvPr id="97" name="Rectangle 96"/>
          <p:cNvSpPr/>
          <p:nvPr/>
        </p:nvSpPr>
        <p:spPr>
          <a:xfrm>
            <a:off x="9601200" y="6534360"/>
            <a:ext cx="1488600" cy="316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Image source: Unity.com </a:t>
            </a:r>
            <a:endParaRPr lang="en-US" sz="900" b="0" strike="noStrike" spc="-1">
              <a:solidFill>
                <a:srgbClr val="000000"/>
              </a:solidFill>
              <a:latin typeface="Arial"/>
            </a:endParaRPr>
          </a:p>
        </p:txBody>
      </p:sp>
      <p:sp>
        <p:nvSpPr>
          <p:cNvPr id="98" name="PlaceHolder 4"/>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Overview of Animation in Unity</a:t>
            </a:r>
            <a:endParaRPr lang="en-US" sz="4400" b="0" strike="noStrike" spc="-1">
              <a:solidFill>
                <a:srgbClr val="000000"/>
              </a:solidFill>
              <a:latin typeface="Arial"/>
            </a:endParaRPr>
          </a:p>
        </p:txBody>
      </p:sp>
      <p:sp>
        <p:nvSpPr>
          <p:cNvPr id="99" name="Rectangle 98"/>
          <p:cNvSpPr/>
          <p:nvPr/>
        </p:nvSpPr>
        <p:spPr>
          <a:xfrm>
            <a:off x="228600" y="1600200"/>
            <a:ext cx="11425320" cy="116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15000"/>
              </a:lnSpc>
            </a:pPr>
            <a:r>
              <a:rPr lang="en-US" sz="2200" b="0" strike="noStrike" spc="-1">
                <a:solidFill>
                  <a:srgbClr val="000000"/>
                </a:solidFill>
                <a:latin typeface="Arial"/>
                <a:ea typeface="DejaVu Sans"/>
              </a:rPr>
              <a:t>Animation serves as a cornerstone in game design, breathing life and dynamism into virtual worlds. It's the art of movement, transforming static elements into vibrant, interactive experiences.</a:t>
            </a:r>
            <a:endParaRPr lang="en-US" sz="2200" b="0" strike="noStrike" spc="-1">
              <a:solidFill>
                <a:srgbClr val="000000"/>
              </a:solidFill>
              <a:latin typeface="Arial"/>
            </a:endParaRPr>
          </a:p>
        </p:txBody>
      </p:sp>
      <p:pic>
        <p:nvPicPr>
          <p:cNvPr id="100" name="Picture 99"/>
          <p:cNvPicPr/>
          <p:nvPr/>
        </p:nvPicPr>
        <p:blipFill>
          <a:blip r:embed="rId3"/>
          <a:stretch/>
        </p:blipFill>
        <p:spPr>
          <a:xfrm>
            <a:off x="1988640" y="3360240"/>
            <a:ext cx="2121480" cy="2121480"/>
          </a:xfrm>
          <a:prstGeom prst="rect">
            <a:avLst/>
          </a:prstGeom>
          <a:ln w="0">
            <a:noFill/>
          </a:ln>
        </p:spPr>
      </p:pic>
      <p:pic>
        <p:nvPicPr>
          <p:cNvPr id="101" name="Picture 100"/>
          <p:cNvPicPr/>
          <p:nvPr/>
        </p:nvPicPr>
        <p:blipFill>
          <a:blip r:embed="rId4"/>
          <a:stretch/>
        </p:blipFill>
        <p:spPr>
          <a:xfrm>
            <a:off x="5257800" y="3657600"/>
            <a:ext cx="5743800" cy="1561320"/>
          </a:xfrm>
          <a:prstGeom prst="rect">
            <a:avLst/>
          </a:prstGeom>
          <a:ln w="0">
            <a:noFill/>
          </a:ln>
        </p:spPr>
      </p:pic>
      <p:sp>
        <p:nvSpPr>
          <p:cNvPr id="102" name="Rectangle 101"/>
          <p:cNvSpPr/>
          <p:nvPr/>
        </p:nvSpPr>
        <p:spPr>
          <a:xfrm>
            <a:off x="2286000" y="5715000"/>
            <a:ext cx="1530720" cy="341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DejaVu Sans"/>
              </a:rPr>
              <a:t>2D Animation</a:t>
            </a:r>
            <a:endParaRPr lang="en-US" sz="1800" b="0" strike="noStrike" spc="-1">
              <a:solidFill>
                <a:srgbClr val="000000"/>
              </a:solidFill>
              <a:latin typeface="Arial"/>
            </a:endParaRPr>
          </a:p>
        </p:txBody>
      </p:sp>
      <p:sp>
        <p:nvSpPr>
          <p:cNvPr id="103" name="Rectangle 102"/>
          <p:cNvSpPr/>
          <p:nvPr/>
        </p:nvSpPr>
        <p:spPr>
          <a:xfrm>
            <a:off x="7380000" y="5715000"/>
            <a:ext cx="1530720" cy="341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DejaVu Sans"/>
              </a:rPr>
              <a:t>3D Animation</a:t>
            </a:r>
            <a:endParaRPr lang="en-US" sz="1800" b="0" strike="noStrike" spc="-1">
              <a:solidFill>
                <a:srgbClr val="000000"/>
              </a:solidFill>
              <a:latin typeface="Arial"/>
            </a:endParaRPr>
          </a:p>
        </p:txBody>
      </p:sp>
      <p:sp>
        <p:nvSpPr>
          <p:cNvPr id="2" name="PlaceHolder 1"/>
          <p:cNvSpPr>
            <a:spLocks noGrp="1"/>
          </p:cNvSpPr>
          <p:nvPr>
            <p:ph type="sldNum" idx="2"/>
          </p:nvPr>
        </p:nvSpPr>
        <p:spPr/>
        <p:txBody>
          <a:bodyPr/>
          <a:lstStyle/>
          <a:p>
            <a:fld id="{E662E0F8-AEBF-4F9D-AAEA-E42E01C18BE1}" type="slidenum">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ectangle 218"/>
          <p:cNvSpPr/>
          <p:nvPr/>
        </p:nvSpPr>
        <p:spPr>
          <a:xfrm>
            <a:off x="8900280" y="662220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20" name="PlaceHolder 10"/>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Exercise: Basic Animation Setup</a:t>
            </a:r>
            <a:endParaRPr lang="en-US" sz="4400" b="0" strike="noStrike" spc="-1">
              <a:solidFill>
                <a:srgbClr val="000000"/>
              </a:solidFill>
              <a:latin typeface="Arial"/>
            </a:endParaRPr>
          </a:p>
        </p:txBody>
      </p:sp>
      <p:sp>
        <p:nvSpPr>
          <p:cNvPr id="221" name="Rectangle 220"/>
          <p:cNvSpPr/>
          <p:nvPr/>
        </p:nvSpPr>
        <p:spPr>
          <a:xfrm>
            <a:off x="914400" y="2250000"/>
            <a:ext cx="10056960" cy="227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200" b="0" strike="noStrike" spc="-1">
                <a:solidFill>
                  <a:srgbClr val="000000"/>
                </a:solidFill>
                <a:latin typeface="Arial"/>
                <a:ea typeface="DejaVu Sans"/>
              </a:rPr>
              <a:t>With the aim of understanding the workings of Unity Animation, this exercise will be divided into two parts:</a:t>
            </a:r>
            <a:endParaRPr lang="en-US" sz="2200" b="0" strike="noStrike" spc="-1">
              <a:solidFill>
                <a:srgbClr val="000000"/>
              </a:solidFill>
              <a:latin typeface="Arial"/>
            </a:endParaRPr>
          </a:p>
          <a:p>
            <a:pPr>
              <a:lnSpc>
                <a:spcPct val="100000"/>
              </a:lnSpc>
            </a:pPr>
            <a:endParaRPr lang="en-US" sz="2200" b="0" strike="noStrike" spc="-1">
              <a:solidFill>
                <a:srgbClr val="000000"/>
              </a:solidFill>
              <a:latin typeface="Arial"/>
            </a:endParaRPr>
          </a:p>
          <a:p>
            <a:pPr marL="216000" indent="-216000">
              <a:lnSpc>
                <a:spcPct val="100000"/>
              </a:lnSpc>
              <a:buClr>
                <a:srgbClr val="000000"/>
              </a:buClr>
              <a:buFont typeface="OpenSymbol"/>
              <a:buAutoNum type="alphaUcParenR"/>
            </a:pPr>
            <a:r>
              <a:rPr lang="en-US" sz="2200" b="0" strike="noStrike" spc="-1">
                <a:solidFill>
                  <a:srgbClr val="000000"/>
                </a:solidFill>
                <a:latin typeface="Arial"/>
                <a:ea typeface="DejaVu Sans"/>
              </a:rPr>
              <a:t>Using Adobe Mixamo models to create a dancing robot.</a:t>
            </a:r>
            <a:endParaRPr lang="en-US" sz="2200" b="0" strike="noStrike" spc="-1">
              <a:solidFill>
                <a:srgbClr val="000000"/>
              </a:solidFill>
              <a:latin typeface="Arial"/>
            </a:endParaRPr>
          </a:p>
          <a:p>
            <a:pPr>
              <a:lnSpc>
                <a:spcPct val="100000"/>
              </a:lnSpc>
            </a:pPr>
            <a:endParaRPr lang="en-US" sz="2200" b="0" strike="noStrike" spc="-1">
              <a:solidFill>
                <a:srgbClr val="000000"/>
              </a:solidFill>
              <a:latin typeface="Arial"/>
            </a:endParaRPr>
          </a:p>
          <a:p>
            <a:pPr marL="216000" indent="-216000">
              <a:lnSpc>
                <a:spcPct val="100000"/>
              </a:lnSpc>
              <a:buClr>
                <a:srgbClr val="000000"/>
              </a:buClr>
              <a:buFont typeface="OpenSymbol"/>
              <a:buAutoNum type="alphaUcParenR"/>
            </a:pPr>
            <a:r>
              <a:rPr lang="en-US" sz="2200" b="0" strike="noStrike" spc="-1">
                <a:solidFill>
                  <a:srgbClr val="000000"/>
                </a:solidFill>
                <a:latin typeface="Arial"/>
                <a:ea typeface="DejaVu Sans"/>
              </a:rPr>
              <a:t>Creating a custom animation based on the previously crafted 3D objects.</a:t>
            </a:r>
            <a:endParaRPr lang="en-US" sz="2200" b="0" strike="noStrike" spc="-1">
              <a:solidFill>
                <a:srgbClr val="000000"/>
              </a:solidFill>
              <a:latin typeface="Arial"/>
            </a:endParaRPr>
          </a:p>
        </p:txBody>
      </p:sp>
      <p:sp>
        <p:nvSpPr>
          <p:cNvPr id="2" name="PlaceHolder 1"/>
          <p:cNvSpPr>
            <a:spLocks noGrp="1"/>
          </p:cNvSpPr>
          <p:nvPr>
            <p:ph type="sldNum" idx="2"/>
          </p:nvPr>
        </p:nvSpPr>
        <p:spPr/>
        <p:txBody>
          <a:bodyPr/>
          <a:lstStyle/>
          <a:p>
            <a:fld id="{365AF0D5-9A1C-42CD-A42A-093C1842EDCB}" type="slidenum">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35"/>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Exercise A: Using Adobe Mixamo model</a:t>
            </a:r>
            <a:endParaRPr lang="en-US" sz="4400" b="0" strike="noStrike" spc="-1">
              <a:solidFill>
                <a:srgbClr val="000000"/>
              </a:solidFill>
              <a:latin typeface="Arial"/>
            </a:endParaRPr>
          </a:p>
        </p:txBody>
      </p:sp>
      <p:sp>
        <p:nvSpPr>
          <p:cNvPr id="223" name="Rectangle 222"/>
          <p:cNvSpPr/>
          <p:nvPr/>
        </p:nvSpPr>
        <p:spPr>
          <a:xfrm>
            <a:off x="986400" y="1384920"/>
            <a:ext cx="10217520" cy="292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200000"/>
              </a:lnSpc>
              <a:buClr>
                <a:srgbClr val="000000"/>
              </a:buClr>
              <a:buFont typeface="OpenSymbol"/>
              <a:buAutoNum type="arabicPeriod"/>
            </a:pPr>
            <a:r>
              <a:rPr lang="en-US" sz="2000" b="0" strike="noStrike" spc="-1">
                <a:solidFill>
                  <a:srgbClr val="000000"/>
                </a:solidFill>
                <a:latin typeface="Arial"/>
                <a:ea typeface="DejaVu Sans"/>
              </a:rPr>
              <a:t>Download the X Bot model and "Swing dancing" animation from Adobe Mixamo in FBX.</a:t>
            </a:r>
            <a:endParaRPr lang="en-US" sz="2000" b="0" strike="noStrike" spc="-1">
              <a:solidFill>
                <a:srgbClr val="000000"/>
              </a:solidFill>
              <a:latin typeface="Arial"/>
            </a:endParaRPr>
          </a:p>
          <a:p>
            <a:pPr marL="216000" indent="-216000">
              <a:lnSpc>
                <a:spcPct val="200000"/>
              </a:lnSpc>
              <a:buClr>
                <a:srgbClr val="000000"/>
              </a:buClr>
              <a:buFont typeface="OpenSymbol"/>
              <a:buAutoNum type="arabicPeriod"/>
            </a:pPr>
            <a:r>
              <a:rPr lang="en-US" sz="2000" b="0" strike="noStrike" spc="-1">
                <a:solidFill>
                  <a:srgbClr val="000000"/>
                </a:solidFill>
                <a:latin typeface="Arial"/>
                <a:ea typeface="DejaVu Sans"/>
              </a:rPr>
              <a:t>Import the model and animation into Unity.</a:t>
            </a:r>
            <a:endParaRPr lang="en-US" sz="2000" b="0" strike="noStrike" spc="-1">
              <a:solidFill>
                <a:srgbClr val="000000"/>
              </a:solidFill>
              <a:latin typeface="Arial"/>
            </a:endParaRPr>
          </a:p>
          <a:p>
            <a:pPr marL="216000" indent="-216000">
              <a:lnSpc>
                <a:spcPct val="200000"/>
              </a:lnSpc>
              <a:buClr>
                <a:srgbClr val="000000"/>
              </a:buClr>
              <a:buFont typeface="OpenSymbol"/>
              <a:buAutoNum type="arabicPeriod"/>
            </a:pPr>
            <a:r>
              <a:rPr lang="en-US" sz="2000" b="0" strike="noStrike" spc="-1">
                <a:solidFill>
                  <a:srgbClr val="000000"/>
                </a:solidFill>
                <a:latin typeface="Arial"/>
                <a:ea typeface="DejaVu Sans"/>
              </a:rPr>
              <a:t>Create a new Animator Controller in the Animator window.</a:t>
            </a:r>
            <a:endParaRPr lang="en-US" sz="2000" b="0" strike="noStrike" spc="-1">
              <a:solidFill>
                <a:srgbClr val="000000"/>
              </a:solidFill>
              <a:latin typeface="Arial"/>
            </a:endParaRPr>
          </a:p>
          <a:p>
            <a:pPr marL="216000" indent="-216000">
              <a:lnSpc>
                <a:spcPct val="200000"/>
              </a:lnSpc>
              <a:buClr>
                <a:srgbClr val="000000"/>
              </a:buClr>
              <a:buFont typeface="OpenSymbol"/>
              <a:buAutoNum type="arabicPeriod"/>
            </a:pPr>
            <a:r>
              <a:rPr lang="en-US" sz="2000" b="0" strike="noStrike" spc="-1">
                <a:solidFill>
                  <a:srgbClr val="000000"/>
                </a:solidFill>
                <a:latin typeface="Arial"/>
                <a:ea typeface="DejaVu Sans"/>
              </a:rPr>
              <a:t>Add an Animator component to the X Bot.</a:t>
            </a:r>
            <a:endParaRPr lang="en-US" sz="2000" b="0" strike="noStrike" spc="-1">
              <a:solidFill>
                <a:srgbClr val="000000"/>
              </a:solidFill>
              <a:latin typeface="Arial"/>
            </a:endParaRPr>
          </a:p>
          <a:p>
            <a:pPr marL="216000" indent="-216000">
              <a:lnSpc>
                <a:spcPct val="200000"/>
              </a:lnSpc>
              <a:buClr>
                <a:srgbClr val="000000"/>
              </a:buClr>
              <a:buFont typeface="OpenSymbol"/>
              <a:buAutoNum type="arabicPeriod"/>
            </a:pPr>
            <a:r>
              <a:rPr lang="en-US" sz="2000" b="0" strike="noStrike" spc="-1">
                <a:solidFill>
                  <a:srgbClr val="000000"/>
                </a:solidFill>
                <a:latin typeface="Arial"/>
                <a:ea typeface="DejaVu Sans"/>
              </a:rPr>
              <a:t>Test the "Swing dancing" animation on the X Bot in the scene.</a:t>
            </a:r>
            <a:endParaRPr lang="en-US" sz="2000" b="0" strike="noStrike" spc="-1">
              <a:solidFill>
                <a:srgbClr val="000000"/>
              </a:solidFill>
              <a:latin typeface="Arial"/>
            </a:endParaRPr>
          </a:p>
        </p:txBody>
      </p:sp>
      <p:sp>
        <p:nvSpPr>
          <p:cNvPr id="2" name="PlaceHolder 1"/>
          <p:cNvSpPr>
            <a:spLocks noGrp="1"/>
          </p:cNvSpPr>
          <p:nvPr>
            <p:ph type="sldNum" idx="2"/>
          </p:nvPr>
        </p:nvSpPr>
        <p:spPr/>
        <p:txBody>
          <a:bodyPr/>
          <a:lstStyle/>
          <a:p>
            <a:fld id="{ABF78420-0E6B-480B-99F4-CC98D789EB7B}" type="slidenum">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36"/>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Exercise A: Using Adobe Mixamo model</a:t>
            </a:r>
            <a:endParaRPr lang="en-US" sz="4400" b="0" strike="noStrike" spc="-1">
              <a:solidFill>
                <a:srgbClr val="000000"/>
              </a:solidFill>
              <a:latin typeface="Arial"/>
            </a:endParaRPr>
          </a:p>
        </p:txBody>
      </p:sp>
      <p:sp>
        <p:nvSpPr>
          <p:cNvPr id="225" name="Rectangle 224"/>
          <p:cNvSpPr/>
          <p:nvPr/>
        </p:nvSpPr>
        <p:spPr>
          <a:xfrm>
            <a:off x="457200" y="1371600"/>
            <a:ext cx="10967760" cy="219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200000"/>
              </a:lnSpc>
            </a:pPr>
            <a:r>
              <a:rPr lang="en-US" sz="2000" b="1" strike="noStrike" spc="-1">
                <a:solidFill>
                  <a:srgbClr val="000000"/>
                </a:solidFill>
                <a:latin typeface="Arial"/>
                <a:ea typeface="DejaVu Sans"/>
              </a:rPr>
              <a:t>1. Download the X Bot model and "Swing dancing" animation from Adobe Mixamo in FBX</a:t>
            </a:r>
            <a:endParaRPr lang="en-US" sz="2000" b="0" strike="noStrike" spc="-1">
              <a:solidFill>
                <a:srgbClr val="000000"/>
              </a:solidFill>
              <a:latin typeface="Arial"/>
            </a:endParaRPr>
          </a:p>
          <a:p>
            <a:pPr>
              <a:lnSpc>
                <a:spcPct val="200000"/>
              </a:lnSpc>
            </a:pPr>
            <a:r>
              <a:rPr lang="en-US" sz="1800" b="0" strike="noStrike" spc="-1">
                <a:solidFill>
                  <a:srgbClr val="000000"/>
                </a:solidFill>
                <a:latin typeface="Arial"/>
                <a:ea typeface="DejaVu Sans"/>
              </a:rPr>
              <a:t>Go to </a:t>
            </a:r>
            <a:r>
              <a:rPr lang="en-US" sz="1800" b="0" u="sng" strike="noStrike" spc="-1">
                <a:solidFill>
                  <a:srgbClr val="0563C1"/>
                </a:solidFill>
                <a:uFillTx/>
                <a:latin typeface="Arial"/>
                <a:ea typeface="DejaVu Sans"/>
                <a:hlinkClick r:id="rId3"/>
              </a:rPr>
              <a:t>https://www.mixamo.com/</a:t>
            </a:r>
            <a:r>
              <a:rPr lang="en-US" sz="1800" b="0" strike="noStrike" spc="-1">
                <a:solidFill>
                  <a:srgbClr val="000000"/>
                </a:solidFill>
                <a:latin typeface="Arial"/>
                <a:ea typeface="DejaVu Sans"/>
              </a:rPr>
              <a:t> site, select character (ex: xbot), and select Animation (ex: Swing Dancing).</a:t>
            </a:r>
            <a:endParaRPr lang="en-US" sz="1800" b="0" strike="noStrike" spc="-1">
              <a:solidFill>
                <a:srgbClr val="000000"/>
              </a:solidFill>
              <a:latin typeface="Arial"/>
            </a:endParaRPr>
          </a:p>
          <a:p>
            <a:pPr>
              <a:lnSpc>
                <a:spcPct val="200000"/>
              </a:lnSpc>
            </a:pPr>
            <a:r>
              <a:rPr lang="en-US" sz="1800" b="0" strike="noStrike" spc="-1">
                <a:solidFill>
                  <a:srgbClr val="000000"/>
                </a:solidFill>
                <a:latin typeface="Arial"/>
                <a:ea typeface="DejaVu Sans"/>
              </a:rPr>
              <a:t>Click download and fill form with below informations</a:t>
            </a:r>
            <a:endParaRPr lang="en-US" sz="1800" b="0" strike="noStrike" spc="-1">
              <a:solidFill>
                <a:srgbClr val="000000"/>
              </a:solidFill>
              <a:latin typeface="Arial"/>
            </a:endParaRPr>
          </a:p>
          <a:p>
            <a:pPr>
              <a:lnSpc>
                <a:spcPct val="200000"/>
              </a:lnSpc>
            </a:pPr>
            <a:endParaRPr lang="en-US" sz="1800" b="0" strike="noStrike" spc="-1">
              <a:solidFill>
                <a:srgbClr val="000000"/>
              </a:solidFill>
              <a:latin typeface="Arial"/>
            </a:endParaRPr>
          </a:p>
        </p:txBody>
      </p:sp>
      <p:pic>
        <p:nvPicPr>
          <p:cNvPr id="226" name="Picture 225"/>
          <p:cNvPicPr/>
          <p:nvPr/>
        </p:nvPicPr>
        <p:blipFill>
          <a:blip r:embed="rId4"/>
          <a:stretch/>
        </p:blipFill>
        <p:spPr>
          <a:xfrm>
            <a:off x="5901840" y="3308400"/>
            <a:ext cx="5755320" cy="2284560"/>
          </a:xfrm>
          <a:prstGeom prst="rect">
            <a:avLst/>
          </a:prstGeom>
          <a:ln w="0">
            <a:noFill/>
          </a:ln>
        </p:spPr>
      </p:pic>
      <p:pic>
        <p:nvPicPr>
          <p:cNvPr id="227" name="Picture 226"/>
          <p:cNvPicPr/>
          <p:nvPr/>
        </p:nvPicPr>
        <p:blipFill>
          <a:blip r:embed="rId5"/>
          <a:stretch/>
        </p:blipFill>
        <p:spPr>
          <a:xfrm>
            <a:off x="326880" y="3657600"/>
            <a:ext cx="5251680" cy="1598760"/>
          </a:xfrm>
          <a:prstGeom prst="rect">
            <a:avLst/>
          </a:prstGeom>
          <a:ln w="0">
            <a:noFill/>
          </a:ln>
        </p:spPr>
      </p:pic>
      <p:sp>
        <p:nvSpPr>
          <p:cNvPr id="228" name="Rectangle 227"/>
          <p:cNvSpPr/>
          <p:nvPr/>
        </p:nvSpPr>
        <p:spPr>
          <a:xfrm>
            <a:off x="1600200" y="5424840"/>
            <a:ext cx="2628360" cy="288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400" b="0" strike="noStrike" spc="-1">
                <a:solidFill>
                  <a:srgbClr val="000000"/>
                </a:solidFill>
                <a:latin typeface="Arial"/>
                <a:ea typeface="DejaVu Sans"/>
              </a:rPr>
              <a:t>Download character in mixamo</a:t>
            </a:r>
            <a:endParaRPr lang="en-US" sz="1400" b="0" strike="noStrike" spc="-1">
              <a:solidFill>
                <a:srgbClr val="000000"/>
              </a:solidFill>
              <a:latin typeface="Arial"/>
            </a:endParaRPr>
          </a:p>
        </p:txBody>
      </p:sp>
      <p:sp>
        <p:nvSpPr>
          <p:cNvPr id="229" name="Rectangle 228"/>
          <p:cNvSpPr/>
          <p:nvPr/>
        </p:nvSpPr>
        <p:spPr>
          <a:xfrm>
            <a:off x="6858000" y="5669280"/>
            <a:ext cx="3958920" cy="288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400" b="0" strike="noStrike" spc="-1">
                <a:solidFill>
                  <a:srgbClr val="000000"/>
                </a:solidFill>
                <a:latin typeface="Arial"/>
                <a:ea typeface="DejaVu Sans"/>
              </a:rPr>
              <a:t>Download Animation of the character in mixamo</a:t>
            </a:r>
            <a:endParaRPr lang="en-US" sz="1400" b="0" strike="noStrike" spc="-1">
              <a:solidFill>
                <a:srgbClr val="000000"/>
              </a:solidFill>
              <a:latin typeface="Arial"/>
            </a:endParaRPr>
          </a:p>
        </p:txBody>
      </p:sp>
      <p:sp>
        <p:nvSpPr>
          <p:cNvPr id="2" name="PlaceHolder 1"/>
          <p:cNvSpPr>
            <a:spLocks noGrp="1"/>
          </p:cNvSpPr>
          <p:nvPr>
            <p:ph type="sldNum" idx="2"/>
          </p:nvPr>
        </p:nvSpPr>
        <p:spPr/>
        <p:txBody>
          <a:bodyPr/>
          <a:lstStyle/>
          <a:p>
            <a:fld id="{D53BD400-B82F-4C53-9BE9-BD85388B86FF}" type="slidenum">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PlaceHolder 37"/>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Exercise A: Using Adobe Mixamo model</a:t>
            </a:r>
            <a:endParaRPr lang="en-US" sz="4400" b="0" strike="noStrike" spc="-1">
              <a:solidFill>
                <a:srgbClr val="000000"/>
              </a:solidFill>
              <a:latin typeface="Arial"/>
            </a:endParaRPr>
          </a:p>
        </p:txBody>
      </p:sp>
      <p:sp>
        <p:nvSpPr>
          <p:cNvPr id="231" name="Rectangle 230"/>
          <p:cNvSpPr/>
          <p:nvPr/>
        </p:nvSpPr>
        <p:spPr>
          <a:xfrm>
            <a:off x="685800" y="1600200"/>
            <a:ext cx="10285560" cy="4113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000" b="1" strike="noStrike" spc="-1">
                <a:solidFill>
                  <a:srgbClr val="000000"/>
                </a:solidFill>
                <a:latin typeface="Arial"/>
                <a:ea typeface="DejaVu Sans"/>
              </a:rPr>
              <a:t>2. Import the model and animation into Unity.</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0" strike="noStrike" spc="-1">
                <a:solidFill>
                  <a:srgbClr val="000000"/>
                </a:solidFill>
                <a:latin typeface="Arial"/>
                <a:ea typeface="DejaVu Sans"/>
              </a:rPr>
              <a:t>Drag and drop the model file (X Bot) directly into the "Assets" folder in the Unity Editor to import the model into your project.</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0" strike="noStrike" spc="-1">
                <a:solidFill>
                  <a:srgbClr val="000000"/>
                </a:solidFill>
                <a:latin typeface="Arial"/>
                <a:ea typeface="DejaVu Sans"/>
              </a:rPr>
              <a:t>Similarly, drag and drop the animation file ("Swing dancing") into the "Assets" folder for Unity to import it separately.</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0" strike="noStrike" spc="-1">
                <a:solidFill>
                  <a:srgbClr val="000000"/>
                </a:solidFill>
                <a:latin typeface="Arial"/>
                <a:ea typeface="DejaVu Sans"/>
              </a:rPr>
              <a:t>Once imported, access the model and animation files within the "Assets" folder in the Unity Editor's project window.</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0" strike="noStrike" spc="-1">
                <a:solidFill>
                  <a:srgbClr val="000000"/>
                </a:solidFill>
                <a:latin typeface="Arial"/>
                <a:ea typeface="DejaVu Sans"/>
              </a:rPr>
              <a:t>To use the imported model in your scene, drag and drop it from the "Assets" folder into the Scene view or Hierarchy window, creating a GameObject with the imported model in your scene.</a:t>
            </a:r>
            <a:endParaRPr lang="en-US" sz="1800" b="0" strike="noStrike" spc="-1">
              <a:solidFill>
                <a:srgbClr val="000000"/>
              </a:solidFill>
              <a:latin typeface="Arial"/>
            </a:endParaRPr>
          </a:p>
        </p:txBody>
      </p:sp>
      <p:sp>
        <p:nvSpPr>
          <p:cNvPr id="2" name="PlaceHolder 1"/>
          <p:cNvSpPr>
            <a:spLocks noGrp="1"/>
          </p:cNvSpPr>
          <p:nvPr>
            <p:ph type="sldNum" idx="2"/>
          </p:nvPr>
        </p:nvSpPr>
        <p:spPr/>
        <p:txBody>
          <a:bodyPr/>
          <a:lstStyle/>
          <a:p>
            <a:fld id="{FA085801-2B55-478A-BE3A-9C10AA6940E7}" type="slidenum">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43"/>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Exercise A: Using Adobe Mixamo model</a:t>
            </a:r>
            <a:endParaRPr lang="en-US" sz="4400" b="0" strike="noStrike" spc="-1">
              <a:solidFill>
                <a:srgbClr val="000000"/>
              </a:solidFill>
              <a:latin typeface="Arial"/>
            </a:endParaRPr>
          </a:p>
        </p:txBody>
      </p:sp>
      <p:sp>
        <p:nvSpPr>
          <p:cNvPr id="233" name="Rectangle 232"/>
          <p:cNvSpPr/>
          <p:nvPr/>
        </p:nvSpPr>
        <p:spPr>
          <a:xfrm>
            <a:off x="686160" y="1600200"/>
            <a:ext cx="10285560" cy="435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000" b="1" strike="noStrike" spc="-1">
                <a:solidFill>
                  <a:srgbClr val="000000"/>
                </a:solidFill>
                <a:latin typeface="Arial"/>
                <a:ea typeface="DejaVu Sans"/>
              </a:rPr>
              <a:t>3. Create a new Animator Controller in the Animator window.</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1" strike="noStrike" spc="-1">
                <a:solidFill>
                  <a:srgbClr val="000000"/>
                </a:solidFill>
                <a:latin typeface="Arial"/>
                <a:ea typeface="DejaVu Sans"/>
              </a:rPr>
              <a:t>Create Animator Controller</a:t>
            </a:r>
            <a:r>
              <a:rPr lang="en-US" sz="1800" b="0" strike="noStrike" spc="-1">
                <a:solidFill>
                  <a:srgbClr val="000000"/>
                </a:solidFill>
                <a:latin typeface="Arial"/>
                <a:ea typeface="DejaVu Sans"/>
              </a:rPr>
              <a:t>: In project panel, Assets folder, right-click and select Create &gt; Animator Controller. Rename it (e.g., "XBotAnimatorController").</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1" strike="noStrike" spc="-1">
                <a:solidFill>
                  <a:srgbClr val="000000"/>
                </a:solidFill>
                <a:latin typeface="Arial"/>
                <a:ea typeface="DejaVu Sans"/>
              </a:rPr>
              <a:t>Add Swing Dancing Animation</a:t>
            </a:r>
            <a:r>
              <a:rPr lang="en-US" sz="1800" b="0" strike="noStrike" spc="-1">
                <a:solidFill>
                  <a:srgbClr val="000000"/>
                </a:solidFill>
                <a:latin typeface="Arial"/>
                <a:ea typeface="DejaVu Sans"/>
              </a:rPr>
              <a:t>: Drag the "Swing dancing" animation clip from Assets to the Animator Controller area to create a new state.</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1" strike="noStrike" spc="-1">
                <a:solidFill>
                  <a:srgbClr val="000000"/>
                </a:solidFill>
                <a:latin typeface="Arial"/>
                <a:ea typeface="DejaVu Sans"/>
              </a:rPr>
              <a:t>Create Transition to Swing Dance</a:t>
            </a:r>
            <a:r>
              <a:rPr lang="en-US" sz="1800" b="0" strike="noStrike" spc="-1">
                <a:solidFill>
                  <a:srgbClr val="000000"/>
                </a:solidFill>
                <a:latin typeface="Arial"/>
                <a:ea typeface="DejaVu Sans"/>
              </a:rPr>
              <a:t>: Right-click on the "Idle" state, select "Make Transition," then drag and release the arrow on the "Swing dancing" state to create a transition.</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1" strike="noStrike" spc="-1">
                <a:solidFill>
                  <a:srgbClr val="000000"/>
                </a:solidFill>
                <a:latin typeface="Arial"/>
                <a:ea typeface="DejaVu Sans"/>
              </a:rPr>
              <a:t>Add Transition Conditions</a:t>
            </a:r>
            <a:r>
              <a:rPr lang="en-US" sz="1800" b="0" strike="noStrike" spc="-1">
                <a:solidFill>
                  <a:srgbClr val="000000"/>
                </a:solidFill>
                <a:latin typeface="Arial"/>
                <a:ea typeface="DejaVu Sans"/>
              </a:rPr>
              <a:t>: Click on the transition arrow, in the Inspector, add conditions (like parameters or triggers) to activate the transition.</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1" strike="noStrike" spc="-1">
                <a:solidFill>
                  <a:srgbClr val="000000"/>
                </a:solidFill>
                <a:latin typeface="Arial"/>
                <a:ea typeface="DejaVu Sans"/>
              </a:rPr>
              <a:t>Create Return Transition</a:t>
            </a:r>
            <a:r>
              <a:rPr lang="en-US" sz="1800" b="0" strike="noStrike" spc="-1">
                <a:solidFill>
                  <a:srgbClr val="000000"/>
                </a:solidFill>
                <a:latin typeface="Arial"/>
                <a:ea typeface="DejaVu Sans"/>
              </a:rPr>
              <a:t>: Similarly, create a transition from "Swing dancing" state back to "Idle" state, adding conditions if needed.</a:t>
            </a:r>
            <a:endParaRPr lang="en-US" sz="1800" b="0" strike="noStrike" spc="-1">
              <a:solidFill>
                <a:srgbClr val="000000"/>
              </a:solidFill>
              <a:latin typeface="Arial"/>
            </a:endParaRPr>
          </a:p>
        </p:txBody>
      </p:sp>
      <p:sp>
        <p:nvSpPr>
          <p:cNvPr id="2" name="PlaceHolder 1"/>
          <p:cNvSpPr>
            <a:spLocks noGrp="1"/>
          </p:cNvSpPr>
          <p:nvPr>
            <p:ph type="sldNum" idx="2"/>
          </p:nvPr>
        </p:nvSpPr>
        <p:spPr/>
        <p:txBody>
          <a:bodyPr/>
          <a:lstStyle/>
          <a:p>
            <a:fld id="{38C2A430-7E6C-4646-9AAD-7680378498D9}" type="slidenum">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38"/>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Exercise A: Using Adobe Mixamo model</a:t>
            </a:r>
            <a:endParaRPr lang="en-US" sz="4400" b="0" strike="noStrike" spc="-1">
              <a:solidFill>
                <a:srgbClr val="000000"/>
              </a:solidFill>
              <a:latin typeface="Arial"/>
            </a:endParaRPr>
          </a:p>
        </p:txBody>
      </p:sp>
      <p:sp>
        <p:nvSpPr>
          <p:cNvPr id="235" name="Rectangle 234"/>
          <p:cNvSpPr/>
          <p:nvPr/>
        </p:nvSpPr>
        <p:spPr>
          <a:xfrm>
            <a:off x="686160" y="1600200"/>
            <a:ext cx="10285560" cy="4113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000" b="1" strike="noStrike" spc="-1">
                <a:solidFill>
                  <a:srgbClr val="000000"/>
                </a:solidFill>
                <a:latin typeface="Arial"/>
                <a:ea typeface="PingFang SC"/>
              </a:rPr>
              <a:t>4. Add an Animator component to the X Bot.</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0" strike="noStrike" spc="-1">
                <a:solidFill>
                  <a:srgbClr val="000000"/>
                </a:solidFill>
                <a:latin typeface="Arial"/>
                <a:ea typeface="PingFang SC"/>
              </a:rPr>
              <a:t>Select the X Bot GameObject in the Unity Editor.</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0" strike="noStrike" spc="-1">
                <a:solidFill>
                  <a:srgbClr val="000000"/>
                </a:solidFill>
                <a:latin typeface="Arial"/>
                <a:ea typeface="PingFang SC"/>
              </a:rPr>
              <a:t>Click "Add Component" in the Inspector.</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0" strike="noStrike" spc="-1">
                <a:solidFill>
                  <a:srgbClr val="000000"/>
                </a:solidFill>
                <a:latin typeface="Arial"/>
                <a:ea typeface="PingFang SC"/>
              </a:rPr>
              <a:t>Type and select "Animator" from the list.</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0" strike="noStrike" spc="-1">
                <a:solidFill>
                  <a:srgbClr val="000000"/>
                </a:solidFill>
                <a:latin typeface="Arial"/>
                <a:ea typeface="PingFang SC"/>
              </a:rPr>
              <a:t>Drag the ‘XBotAnimatorController’ (containing the "Swing dancing" animation) to the Animator component.</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0" strike="noStrike" spc="-1">
                <a:solidFill>
                  <a:srgbClr val="000000"/>
                </a:solidFill>
                <a:latin typeface="Arial"/>
                <a:ea typeface="PingFang SC"/>
              </a:rPr>
              <a:t>Configure animation transitions and parameters as needed within the Animator Controller.</a:t>
            </a:r>
            <a:endParaRPr lang="en-US" sz="1800" b="0" strike="noStrike" spc="-1">
              <a:solidFill>
                <a:srgbClr val="000000"/>
              </a:solidFill>
              <a:latin typeface="Arial"/>
            </a:endParaRPr>
          </a:p>
        </p:txBody>
      </p:sp>
      <p:sp>
        <p:nvSpPr>
          <p:cNvPr id="2" name="PlaceHolder 1"/>
          <p:cNvSpPr>
            <a:spLocks noGrp="1"/>
          </p:cNvSpPr>
          <p:nvPr>
            <p:ph type="sldNum" idx="2"/>
          </p:nvPr>
        </p:nvSpPr>
        <p:spPr/>
        <p:txBody>
          <a:bodyPr/>
          <a:lstStyle/>
          <a:p>
            <a:fld id="{F7DDFD92-4CB2-43A6-A8CF-547DA8020B23}" type="slidenum">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PlaceHolder 44"/>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Exercise A: Using Adobe Mixamo model</a:t>
            </a:r>
            <a:endParaRPr lang="en-US" sz="4400" b="0" strike="noStrike" spc="-1">
              <a:solidFill>
                <a:srgbClr val="000000"/>
              </a:solidFill>
              <a:latin typeface="Arial"/>
            </a:endParaRPr>
          </a:p>
        </p:txBody>
      </p:sp>
      <p:sp>
        <p:nvSpPr>
          <p:cNvPr id="237" name="Rectangle 236"/>
          <p:cNvSpPr/>
          <p:nvPr/>
        </p:nvSpPr>
        <p:spPr>
          <a:xfrm>
            <a:off x="686160" y="1600200"/>
            <a:ext cx="10285560" cy="4113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1" strike="noStrike" spc="-1">
                <a:solidFill>
                  <a:srgbClr val="000000"/>
                </a:solidFill>
                <a:latin typeface="Arial"/>
                <a:ea typeface="PingFang SC"/>
              </a:rPr>
              <a:t>5. </a:t>
            </a:r>
            <a:r>
              <a:rPr lang="en-US" sz="2000" b="1" strike="noStrike" spc="-1">
                <a:solidFill>
                  <a:srgbClr val="000000"/>
                </a:solidFill>
                <a:latin typeface="Arial"/>
                <a:ea typeface="PingFang SC"/>
              </a:rPr>
              <a:t>Test the "Swing dancing" animation on the X Bot in the scene.</a:t>
            </a:r>
            <a:r>
              <a:rPr lang="en-US" sz="1800" b="1" strike="noStrike" spc="-1">
                <a:solidFill>
                  <a:srgbClr val="000000"/>
                </a:solidFill>
                <a:latin typeface="Arial"/>
                <a:ea typeface="PingFang SC"/>
              </a:rPr>
              <a:t>.</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0" strike="noStrike" spc="-1">
                <a:solidFill>
                  <a:srgbClr val="000000"/>
                </a:solidFill>
                <a:latin typeface="Arial"/>
                <a:ea typeface="PingFang SC"/>
              </a:rPr>
              <a:t>Click Play in </a:t>
            </a:r>
            <a:r>
              <a:rPr lang="en-US" sz="1800" b="1" strike="noStrike" spc="-1">
                <a:solidFill>
                  <a:srgbClr val="000000"/>
                </a:solidFill>
                <a:latin typeface="Arial"/>
                <a:ea typeface="PingFang SC"/>
              </a:rPr>
              <a:t>Game View</a:t>
            </a:r>
            <a:r>
              <a:rPr lang="en-US" sz="1800" b="0" strike="noStrike" spc="-1">
                <a:solidFill>
                  <a:srgbClr val="000000"/>
                </a:solidFill>
                <a:latin typeface="Arial"/>
                <a:ea typeface="PingFang SC"/>
              </a:rPr>
              <a:t>: click on the Play button in the Unity Editor's Game View.</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0" strike="noStrike" spc="-1">
                <a:solidFill>
                  <a:srgbClr val="000000"/>
                </a:solidFill>
                <a:latin typeface="Arial"/>
                <a:ea typeface="PingFang SC"/>
              </a:rPr>
              <a:t>Observe Animation in </a:t>
            </a:r>
            <a:r>
              <a:rPr lang="en-US" sz="1800" b="1" strike="noStrike" spc="-1">
                <a:solidFill>
                  <a:srgbClr val="000000"/>
                </a:solidFill>
                <a:latin typeface="Arial"/>
                <a:ea typeface="PingFang SC"/>
              </a:rPr>
              <a:t>Scene View</a:t>
            </a:r>
            <a:r>
              <a:rPr lang="en-US" sz="1800" b="0" strike="noStrike" spc="-1">
                <a:solidFill>
                  <a:srgbClr val="000000"/>
                </a:solidFill>
                <a:latin typeface="Arial"/>
                <a:ea typeface="PingFang SC"/>
              </a:rPr>
              <a:t>: In the Scene view, locate your X Bot. Observe its movements in the scene to ensure it's performing the "Swing dancing" animation correctly.</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0" strike="noStrike" spc="-1">
                <a:solidFill>
                  <a:srgbClr val="000000"/>
                </a:solidFill>
                <a:latin typeface="Arial"/>
                <a:ea typeface="PingFang SC"/>
              </a:rPr>
              <a:t>Check </a:t>
            </a:r>
            <a:r>
              <a:rPr lang="en-US" sz="1800" b="1" strike="noStrike" spc="-1">
                <a:solidFill>
                  <a:srgbClr val="000000"/>
                </a:solidFill>
                <a:latin typeface="Arial"/>
                <a:ea typeface="PingFang SC"/>
              </a:rPr>
              <a:t>Animation Transition in Animation Window</a:t>
            </a:r>
            <a:r>
              <a:rPr lang="en-US" sz="1800" b="0" strike="noStrike" spc="-1">
                <a:solidFill>
                  <a:srgbClr val="000000"/>
                </a:solidFill>
                <a:latin typeface="Arial"/>
                <a:ea typeface="PingFang SC"/>
              </a:rPr>
              <a:t>: Open the Animation window. With the X Bot selected in the Hierarchy or Scene view, inspect the Animation window to observe the transition from the 'Idle' animation state to 'Swing dancing' and vice versa. Verify that the transition occurs smoothly without any glitches or interruptions.</a:t>
            </a:r>
            <a:endParaRPr lang="en-US" sz="1800" b="0" strike="noStrike" spc="-1">
              <a:solidFill>
                <a:srgbClr val="000000"/>
              </a:solidFill>
              <a:latin typeface="Arial"/>
            </a:endParaRPr>
          </a:p>
        </p:txBody>
      </p:sp>
      <p:sp>
        <p:nvSpPr>
          <p:cNvPr id="2" name="PlaceHolder 1"/>
          <p:cNvSpPr>
            <a:spLocks noGrp="1"/>
          </p:cNvSpPr>
          <p:nvPr>
            <p:ph type="sldNum" idx="2"/>
          </p:nvPr>
        </p:nvSpPr>
        <p:spPr/>
        <p:txBody>
          <a:bodyPr/>
          <a:lstStyle/>
          <a:p>
            <a:fld id="{E75AED8E-D575-4FA7-BC5E-862B6032B433}" type="slidenum">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42"/>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Exercise B: Create a simple animation</a:t>
            </a:r>
            <a:endParaRPr lang="en-US" sz="4400" b="0" strike="noStrike" spc="-1">
              <a:solidFill>
                <a:srgbClr val="000000"/>
              </a:solidFill>
              <a:latin typeface="Arial"/>
            </a:endParaRPr>
          </a:p>
        </p:txBody>
      </p:sp>
      <p:sp>
        <p:nvSpPr>
          <p:cNvPr id="239" name="Rectangle 238"/>
          <p:cNvSpPr/>
          <p:nvPr/>
        </p:nvSpPr>
        <p:spPr>
          <a:xfrm>
            <a:off x="228600" y="1371600"/>
            <a:ext cx="11428560" cy="507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DejaVu Sans"/>
              </a:rPr>
              <a:t>Create an animation for the airplane wing to rotate 15 degrees during takeoff.</a:t>
            </a:r>
            <a:endParaRPr lang="en-US" sz="1800" b="0" strike="noStrike" spc="-1">
              <a:solidFill>
                <a:srgbClr val="000000"/>
              </a:solidFill>
              <a:latin typeface="Arial"/>
            </a:endParaRPr>
          </a:p>
          <a:p>
            <a:pPr>
              <a:lnSpc>
                <a:spcPct val="150000"/>
              </a:lnSpc>
            </a:pPr>
            <a:r>
              <a:rPr lang="en-US" sz="1800" b="0" strike="noStrike" spc="-1">
                <a:solidFill>
                  <a:srgbClr val="000000"/>
                </a:solidFill>
                <a:latin typeface="Arial"/>
                <a:ea typeface="DejaVu Sans"/>
              </a:rPr>
              <a:t>The animation will last for 1 second. During this time, the airplane wing will rotate along the X-axis.</a:t>
            </a:r>
            <a:endParaRPr lang="en-US" sz="1800" b="0" strike="noStrike" spc="-1">
              <a:solidFill>
                <a:srgbClr val="000000"/>
              </a:solidFill>
              <a:latin typeface="Arial"/>
            </a:endParaRPr>
          </a:p>
          <a:p>
            <a:pPr>
              <a:lnSpc>
                <a:spcPct val="150000"/>
              </a:lnSpc>
            </a:pPr>
            <a:endParaRPr lang="en-US" sz="1800" b="0" strike="noStrike" spc="-1">
              <a:solidFill>
                <a:srgbClr val="000000"/>
              </a:solidFill>
              <a:latin typeface="Arial"/>
            </a:endParaRPr>
          </a:p>
          <a:p>
            <a:pPr>
              <a:lnSpc>
                <a:spcPct val="150000"/>
              </a:lnSpc>
            </a:pPr>
            <a:r>
              <a:rPr lang="en-US" sz="1800" b="0" strike="noStrike" spc="-1">
                <a:solidFill>
                  <a:srgbClr val="000000"/>
                </a:solidFill>
                <a:latin typeface="Arial"/>
                <a:ea typeface="DejaVu Sans"/>
              </a:rPr>
              <a:t>Steps to create:</a:t>
            </a:r>
            <a:endParaRPr lang="en-US" sz="1800" b="0" strike="noStrike" spc="-1">
              <a:solidFill>
                <a:srgbClr val="000000"/>
              </a:solidFill>
              <a:latin typeface="Arial"/>
            </a:endParaRPr>
          </a:p>
          <a:p>
            <a:pPr marL="216000" indent="-216000">
              <a:lnSpc>
                <a:spcPct val="150000"/>
              </a:lnSpc>
              <a:buClr>
                <a:srgbClr val="000000"/>
              </a:buClr>
              <a:buFont typeface="OpenSymbol"/>
              <a:buAutoNum type="arabicPeriod"/>
            </a:pPr>
            <a:r>
              <a:rPr lang="en-US" sz="1800" b="0" strike="noStrike" spc="-1">
                <a:solidFill>
                  <a:srgbClr val="000000"/>
                </a:solidFill>
                <a:latin typeface="Arial"/>
                <a:ea typeface="DejaVu Sans"/>
              </a:rPr>
              <a:t>In the Hierarchy window, select AirplaneWing object. Open the </a:t>
            </a:r>
            <a:r>
              <a:rPr lang="en-US" sz="1800" b="1" strike="noStrike" spc="-1">
                <a:solidFill>
                  <a:srgbClr val="000000"/>
                </a:solidFill>
                <a:latin typeface="Arial"/>
                <a:ea typeface="DejaVu Sans"/>
              </a:rPr>
              <a:t>Animation window</a:t>
            </a:r>
            <a:r>
              <a:rPr lang="en-US" sz="1800" b="0" strike="noStrike" spc="-1">
                <a:solidFill>
                  <a:srgbClr val="000000"/>
                </a:solidFill>
                <a:latin typeface="Arial"/>
                <a:ea typeface="DejaVu Sans"/>
              </a:rPr>
              <a:t> and click on </a:t>
            </a:r>
            <a:r>
              <a:rPr lang="en-US" sz="1800" b="1" strike="noStrike" spc="-1">
                <a:solidFill>
                  <a:srgbClr val="000000"/>
                </a:solidFill>
                <a:latin typeface="Arial"/>
                <a:ea typeface="DejaVu Sans"/>
              </a:rPr>
              <a:t>Create</a:t>
            </a:r>
            <a:r>
              <a:rPr lang="en-US" sz="1800" b="0" strike="noStrike" spc="-1">
                <a:solidFill>
                  <a:srgbClr val="000000"/>
                </a:solidFill>
                <a:latin typeface="Arial"/>
                <a:ea typeface="DejaVu Sans"/>
              </a:rPr>
              <a:t> button. Enter the animation name as </a:t>
            </a:r>
            <a:r>
              <a:rPr lang="en-US" sz="1800" b="0" i="1" strike="noStrike" spc="-1">
                <a:solidFill>
                  <a:srgbClr val="000000"/>
                </a:solidFill>
                <a:latin typeface="Arial"/>
                <a:ea typeface="DejaVu Sans"/>
              </a:rPr>
              <a:t>ThrottleUpAnimation</a:t>
            </a:r>
            <a:r>
              <a:rPr lang="en-US" sz="1800" b="0" strike="noStrike" spc="-1">
                <a:solidFill>
                  <a:srgbClr val="000000"/>
                </a:solidFill>
                <a:latin typeface="Arial"/>
                <a:ea typeface="DejaVu Sans"/>
              </a:rPr>
              <a:t>.</a:t>
            </a:r>
            <a:endParaRPr lang="en-US" sz="1800" b="0" strike="noStrike" spc="-1">
              <a:solidFill>
                <a:srgbClr val="000000"/>
              </a:solidFill>
              <a:latin typeface="Arial"/>
            </a:endParaRPr>
          </a:p>
          <a:p>
            <a:pPr marL="216000" indent="-216000">
              <a:lnSpc>
                <a:spcPct val="150000"/>
              </a:lnSpc>
              <a:buClr>
                <a:srgbClr val="000000"/>
              </a:buClr>
              <a:buFont typeface="OpenSymbol"/>
              <a:buAutoNum type="arabicPeriod"/>
            </a:pPr>
            <a:r>
              <a:rPr lang="en-US" sz="1800" b="0" strike="noStrike" spc="-1">
                <a:solidFill>
                  <a:srgbClr val="000000"/>
                </a:solidFill>
                <a:latin typeface="Arial"/>
                <a:ea typeface="DejaVu Sans"/>
              </a:rPr>
              <a:t>In the Animation window, select </a:t>
            </a:r>
            <a:r>
              <a:rPr lang="en-US" sz="1800" b="1" strike="noStrike" spc="-1">
                <a:solidFill>
                  <a:srgbClr val="000000"/>
                </a:solidFill>
                <a:latin typeface="Arial"/>
                <a:ea typeface="DejaVu Sans"/>
              </a:rPr>
              <a:t>Add Property</a:t>
            </a:r>
            <a:r>
              <a:rPr lang="en-US" sz="1800" b="0" strike="noStrike" spc="-1">
                <a:solidFill>
                  <a:srgbClr val="000000"/>
                </a:solidFill>
                <a:latin typeface="Arial"/>
                <a:ea typeface="DejaVu Sans"/>
              </a:rPr>
              <a:t> &gt; </a:t>
            </a:r>
            <a:r>
              <a:rPr lang="en-US" sz="1800" b="1" strike="noStrike" spc="-1">
                <a:solidFill>
                  <a:srgbClr val="000000"/>
                </a:solidFill>
                <a:latin typeface="Arial"/>
                <a:ea typeface="DejaVu Sans"/>
              </a:rPr>
              <a:t>Transform</a:t>
            </a:r>
            <a:r>
              <a:rPr lang="en-US" sz="1800" b="0" strike="noStrike" spc="-1">
                <a:solidFill>
                  <a:srgbClr val="000000"/>
                </a:solidFill>
                <a:latin typeface="Arial"/>
                <a:ea typeface="DejaVu Sans"/>
              </a:rPr>
              <a:t> &gt; </a:t>
            </a:r>
            <a:r>
              <a:rPr lang="en-US" sz="1800" b="1" strike="noStrike" spc="-1">
                <a:solidFill>
                  <a:srgbClr val="000000"/>
                </a:solidFill>
                <a:latin typeface="Arial"/>
                <a:ea typeface="DejaVu Sans"/>
              </a:rPr>
              <a:t>Rotate</a:t>
            </a:r>
            <a:r>
              <a:rPr lang="en-US" sz="1800" b="0" strike="noStrike" spc="-1">
                <a:solidFill>
                  <a:srgbClr val="000000"/>
                </a:solidFill>
                <a:latin typeface="Arial"/>
                <a:ea typeface="DejaVu Sans"/>
              </a:rPr>
              <a:t>.</a:t>
            </a:r>
            <a:endParaRPr lang="en-US" sz="1800" b="0" strike="noStrike" spc="-1">
              <a:solidFill>
                <a:srgbClr val="000000"/>
              </a:solidFill>
              <a:latin typeface="Arial"/>
            </a:endParaRPr>
          </a:p>
          <a:p>
            <a:pPr marL="216000" indent="-216000">
              <a:lnSpc>
                <a:spcPct val="150000"/>
              </a:lnSpc>
              <a:buClr>
                <a:srgbClr val="000000"/>
              </a:buClr>
              <a:buFont typeface="OpenSymbol"/>
              <a:buAutoNum type="arabicPeriod"/>
            </a:pPr>
            <a:r>
              <a:rPr lang="en-US" sz="1800" b="0" strike="noStrike" spc="-1">
                <a:solidFill>
                  <a:srgbClr val="000000"/>
                </a:solidFill>
                <a:latin typeface="Arial"/>
                <a:ea typeface="DejaVu Sans"/>
              </a:rPr>
              <a:t>Create keyframes for the effect by entering the following values (only change Rotation.x; y &amp; z remain default: 0):</a:t>
            </a:r>
            <a:endParaRPr lang="en-US" sz="1800" b="0" strike="noStrike" spc="-1">
              <a:solidFill>
                <a:srgbClr val="000000"/>
              </a:solidFill>
              <a:latin typeface="Arial"/>
            </a:endParaRPr>
          </a:p>
          <a:p>
            <a:pPr>
              <a:lnSpc>
                <a:spcPct val="150000"/>
              </a:lnSpc>
            </a:pPr>
            <a:r>
              <a:rPr lang="en-US" sz="1800" b="0" strike="noStrike" spc="-1">
                <a:solidFill>
                  <a:srgbClr val="000000"/>
                </a:solidFill>
                <a:latin typeface="Arial"/>
                <a:ea typeface="DejaVu Sans"/>
              </a:rPr>
              <a:t>	60 (1 second): Rotation.x = -15</a:t>
            </a:r>
            <a:endParaRPr lang="en-US" sz="1800" b="0" strike="noStrike" spc="-1">
              <a:solidFill>
                <a:srgbClr val="000000"/>
              </a:solidFill>
              <a:latin typeface="Arial"/>
            </a:endParaRPr>
          </a:p>
          <a:p>
            <a:pPr>
              <a:lnSpc>
                <a:spcPct val="150000"/>
              </a:lnSpc>
            </a:pPr>
            <a:r>
              <a:rPr lang="en-US" sz="1800" b="0" strike="noStrike" spc="-1">
                <a:solidFill>
                  <a:srgbClr val="000000"/>
                </a:solidFill>
                <a:latin typeface="Arial"/>
                <a:ea typeface="DejaVu Sans"/>
              </a:rPr>
              <a:t>	15 (1/4 second): Rotation.x = -3.75</a:t>
            </a:r>
            <a:endParaRPr lang="en-US" sz="1800" b="0" strike="noStrike" spc="-1">
              <a:solidFill>
                <a:srgbClr val="000000"/>
              </a:solidFill>
              <a:latin typeface="Arial"/>
            </a:endParaRPr>
          </a:p>
          <a:p>
            <a:pPr>
              <a:lnSpc>
                <a:spcPct val="150000"/>
              </a:lnSpc>
            </a:pPr>
            <a:r>
              <a:rPr lang="en-US" sz="1800" b="0" strike="noStrike" spc="-1">
                <a:solidFill>
                  <a:srgbClr val="000000"/>
                </a:solidFill>
                <a:latin typeface="Arial"/>
                <a:ea typeface="DejaVu Sans"/>
              </a:rPr>
              <a:t>	30 (1/2 second): Rotation.x = -7.5</a:t>
            </a:r>
            <a:endParaRPr lang="en-US" sz="1800" b="0" strike="noStrike" spc="-1">
              <a:solidFill>
                <a:srgbClr val="000000"/>
              </a:solidFill>
              <a:latin typeface="Arial"/>
            </a:endParaRPr>
          </a:p>
          <a:p>
            <a:pPr>
              <a:lnSpc>
                <a:spcPct val="150000"/>
              </a:lnSpc>
            </a:pPr>
            <a:r>
              <a:rPr lang="en-US" sz="1800" b="0" strike="noStrike" spc="-1">
                <a:solidFill>
                  <a:srgbClr val="000000"/>
                </a:solidFill>
                <a:latin typeface="Arial"/>
                <a:ea typeface="DejaVu Sans"/>
              </a:rPr>
              <a:t>	45 (3/4 second): Rotation.x = -11.25</a:t>
            </a:r>
            <a:endParaRPr lang="en-US" sz="1800" b="0" strike="noStrike" spc="-1">
              <a:solidFill>
                <a:srgbClr val="000000"/>
              </a:solidFill>
              <a:latin typeface="Arial"/>
            </a:endParaRPr>
          </a:p>
        </p:txBody>
      </p:sp>
      <p:sp>
        <p:nvSpPr>
          <p:cNvPr id="2" name="PlaceHolder 1"/>
          <p:cNvSpPr>
            <a:spLocks noGrp="1"/>
          </p:cNvSpPr>
          <p:nvPr>
            <p:ph type="sldNum" idx="2"/>
          </p:nvPr>
        </p:nvSpPr>
        <p:spPr/>
        <p:txBody>
          <a:bodyPr/>
          <a:lstStyle/>
          <a:p>
            <a:fld id="{89B9B67B-D5A9-4A70-B8D3-2682147D72A4}" type="slidenum">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239"/>
          <p:cNvSpPr/>
          <p:nvPr/>
        </p:nvSpPr>
        <p:spPr>
          <a:xfrm>
            <a:off x="8900280" y="6622200"/>
            <a:ext cx="21924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41" name="PlaceHolder 13"/>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Exercise B: Create a simple animation</a:t>
            </a:r>
            <a:endParaRPr lang="en-US" sz="4400" b="0" strike="noStrike" spc="-1">
              <a:solidFill>
                <a:srgbClr val="000000"/>
              </a:solidFill>
              <a:latin typeface="Arial"/>
            </a:endParaRPr>
          </a:p>
        </p:txBody>
      </p:sp>
      <p:pic>
        <p:nvPicPr>
          <p:cNvPr id="242" name="Picture 241"/>
          <p:cNvPicPr/>
          <p:nvPr/>
        </p:nvPicPr>
        <p:blipFill>
          <a:blip r:embed="rId2"/>
          <a:stretch/>
        </p:blipFill>
        <p:spPr>
          <a:xfrm>
            <a:off x="84600" y="4356000"/>
            <a:ext cx="3884760" cy="1357560"/>
          </a:xfrm>
          <a:prstGeom prst="rect">
            <a:avLst/>
          </a:prstGeom>
          <a:ln w="0">
            <a:noFill/>
          </a:ln>
        </p:spPr>
      </p:pic>
      <p:pic>
        <p:nvPicPr>
          <p:cNvPr id="243" name="Picture 242"/>
          <p:cNvPicPr/>
          <p:nvPr/>
        </p:nvPicPr>
        <p:blipFill>
          <a:blip r:embed="rId3"/>
          <a:stretch/>
        </p:blipFill>
        <p:spPr>
          <a:xfrm>
            <a:off x="8181000" y="4304520"/>
            <a:ext cx="3927600" cy="1409040"/>
          </a:xfrm>
          <a:prstGeom prst="rect">
            <a:avLst/>
          </a:prstGeom>
          <a:ln w="0">
            <a:noFill/>
          </a:ln>
        </p:spPr>
      </p:pic>
      <p:pic>
        <p:nvPicPr>
          <p:cNvPr id="244" name="Picture 243"/>
          <p:cNvPicPr/>
          <p:nvPr/>
        </p:nvPicPr>
        <p:blipFill>
          <a:blip r:embed="rId4"/>
          <a:stretch/>
        </p:blipFill>
        <p:spPr>
          <a:xfrm>
            <a:off x="685800" y="1528200"/>
            <a:ext cx="10514160" cy="2127960"/>
          </a:xfrm>
          <a:prstGeom prst="rect">
            <a:avLst/>
          </a:prstGeom>
          <a:ln w="0">
            <a:noFill/>
          </a:ln>
        </p:spPr>
      </p:pic>
      <p:pic>
        <p:nvPicPr>
          <p:cNvPr id="245" name="Picture 244"/>
          <p:cNvPicPr/>
          <p:nvPr/>
        </p:nvPicPr>
        <p:blipFill>
          <a:blip r:embed="rId5"/>
          <a:stretch/>
        </p:blipFill>
        <p:spPr>
          <a:xfrm>
            <a:off x="4248720" y="4343400"/>
            <a:ext cx="3750840" cy="1387080"/>
          </a:xfrm>
          <a:prstGeom prst="rect">
            <a:avLst/>
          </a:prstGeom>
          <a:ln w="0">
            <a:noFill/>
          </a:ln>
        </p:spPr>
      </p:pic>
      <p:sp>
        <p:nvSpPr>
          <p:cNvPr id="246" name="Straight Connector 245"/>
          <p:cNvSpPr/>
          <p:nvPr/>
        </p:nvSpPr>
        <p:spPr>
          <a:xfrm flipH="1">
            <a:off x="2286000" y="2057400"/>
            <a:ext cx="2057400" cy="2298600"/>
          </a:xfrm>
          <a:prstGeom prst="line">
            <a:avLst/>
          </a:prstGeom>
          <a:ln w="36720">
            <a:solidFill>
              <a:srgbClr val="FF860D"/>
            </a:solidFill>
            <a:round/>
            <a:tailEnd type="triangle" w="med" len="me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a typeface="DejaVu Sans"/>
            </a:endParaRPr>
          </a:p>
        </p:txBody>
      </p:sp>
      <p:sp>
        <p:nvSpPr>
          <p:cNvPr id="247" name="Straight Connector 246"/>
          <p:cNvSpPr/>
          <p:nvPr/>
        </p:nvSpPr>
        <p:spPr>
          <a:xfrm flipH="1">
            <a:off x="5835600" y="2057400"/>
            <a:ext cx="108000" cy="2286000"/>
          </a:xfrm>
          <a:prstGeom prst="line">
            <a:avLst/>
          </a:prstGeom>
          <a:ln w="36720">
            <a:solidFill>
              <a:srgbClr val="FF860D"/>
            </a:solidFill>
            <a:round/>
            <a:tailEnd type="triangle" w="med" len="me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a typeface="DejaVu Sans"/>
            </a:endParaRPr>
          </a:p>
        </p:txBody>
      </p:sp>
      <p:sp>
        <p:nvSpPr>
          <p:cNvPr id="248" name="Straight Connector 247"/>
          <p:cNvSpPr/>
          <p:nvPr/>
        </p:nvSpPr>
        <p:spPr>
          <a:xfrm flipH="1">
            <a:off x="10058400" y="2057400"/>
            <a:ext cx="457200" cy="2286000"/>
          </a:xfrm>
          <a:prstGeom prst="line">
            <a:avLst/>
          </a:prstGeom>
          <a:ln w="36720">
            <a:solidFill>
              <a:srgbClr val="FF860D"/>
            </a:solidFill>
            <a:round/>
            <a:tailEnd type="triangle" w="med" len="me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a typeface="DejaVu Sans"/>
            </a:endParaRPr>
          </a:p>
        </p:txBody>
      </p:sp>
      <p:sp>
        <p:nvSpPr>
          <p:cNvPr id="249" name="Rectangle 248"/>
          <p:cNvSpPr/>
          <p:nvPr/>
        </p:nvSpPr>
        <p:spPr>
          <a:xfrm>
            <a:off x="3429000" y="1600200"/>
            <a:ext cx="684360" cy="455760"/>
          </a:xfrm>
          <a:prstGeom prst="rect">
            <a:avLst/>
          </a:prstGeom>
          <a:noFill/>
          <a:ln w="36720">
            <a:solidFill>
              <a:srgbClr val="FF860D"/>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pPr>
              <a:lnSpc>
                <a:spcPct val="100000"/>
              </a:lnSpc>
            </a:pPr>
            <a:endParaRPr lang="en-US" sz="1800" b="0" strike="noStrike" spc="-1">
              <a:solidFill>
                <a:srgbClr val="000000"/>
              </a:solidFill>
              <a:latin typeface="Arial"/>
              <a:ea typeface="DejaVu Sans"/>
            </a:endParaRPr>
          </a:p>
        </p:txBody>
      </p:sp>
      <p:sp>
        <p:nvSpPr>
          <p:cNvPr id="2" name="PlaceHolder 1"/>
          <p:cNvSpPr>
            <a:spLocks noGrp="1"/>
          </p:cNvSpPr>
          <p:nvPr>
            <p:ph type="sldNum" idx="2"/>
          </p:nvPr>
        </p:nvSpPr>
        <p:spPr/>
        <p:txBody>
          <a:bodyPr/>
          <a:lstStyle/>
          <a:p>
            <a:fld id="{CFCA4975-1139-4E14-A091-37B5FEEB281F}" type="slidenum">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Rectangle 249"/>
          <p:cNvSpPr/>
          <p:nvPr/>
        </p:nvSpPr>
        <p:spPr>
          <a:xfrm>
            <a:off x="194400" y="1455480"/>
            <a:ext cx="10825560" cy="443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
        <p:nvSpPr>
          <p:cNvPr id="251" name="PlaceHolder 11"/>
          <p:cNvSpPr/>
          <p:nvPr/>
        </p:nvSpPr>
        <p:spPr>
          <a:xfrm>
            <a:off x="228600" y="68112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Calibri Light"/>
                <a:ea typeface="DejaVu Sans"/>
              </a:rPr>
              <a:t>Summary</a:t>
            </a:r>
            <a:endParaRPr lang="en-US" sz="4400" b="0" strike="noStrike" spc="-1">
              <a:solidFill>
                <a:srgbClr val="000000"/>
              </a:solidFill>
              <a:latin typeface="Arial"/>
            </a:endParaRPr>
          </a:p>
        </p:txBody>
      </p:sp>
      <p:sp>
        <p:nvSpPr>
          <p:cNvPr id="252" name="Rectangle 251"/>
          <p:cNvSpPr/>
          <p:nvPr/>
        </p:nvSpPr>
        <p:spPr>
          <a:xfrm>
            <a:off x="338400" y="1335600"/>
            <a:ext cx="11691000" cy="433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50000"/>
              </a:lnSpc>
              <a:buClr>
                <a:srgbClr val="000000"/>
              </a:buClr>
              <a:buSzPct val="45000"/>
              <a:buFont typeface="Wingdings" charset="2"/>
              <a:buChar char=""/>
            </a:pPr>
            <a:r>
              <a:rPr lang="en-US" sz="2000" b="0" strike="noStrike" spc="-1">
                <a:solidFill>
                  <a:srgbClr val="000000"/>
                </a:solidFill>
                <a:latin typeface="Arial"/>
                <a:ea typeface="DejaVu Sans"/>
              </a:rPr>
              <a:t>Importance of animation in Unity game development, emphasizing fundamental learning objectives.</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0" strike="noStrike" spc="-1">
                <a:solidFill>
                  <a:srgbClr val="000000"/>
                </a:solidFill>
                <a:latin typeface="Arial"/>
                <a:ea typeface="DejaVu Sans"/>
              </a:rPr>
              <a:t>Understanding animation's role in enhancing visual appeal and user experience.</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0" strike="noStrike" spc="-1">
                <a:solidFill>
                  <a:srgbClr val="000000"/>
                </a:solidFill>
                <a:latin typeface="Arial"/>
                <a:ea typeface="DejaVu Sans"/>
              </a:rPr>
              <a:t>Overviewing Unity's Animation System basics, including Animation window and components.</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0" strike="noStrike" spc="-1">
                <a:solidFill>
                  <a:srgbClr val="000000"/>
                </a:solidFill>
                <a:latin typeface="Arial"/>
                <a:ea typeface="DejaVu Sans"/>
              </a:rPr>
              <a:t>Essential explanation of Animator, Animation Controller, and Animation Clips components.</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0" strike="noStrike" spc="-1">
                <a:solidFill>
                  <a:srgbClr val="000000"/>
                </a:solidFill>
                <a:latin typeface="Arial"/>
                <a:ea typeface="DejaVu Sans"/>
              </a:rPr>
              <a:t>Introduction to keyframe animation creation and practical examples.</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0" strike="noStrike" spc="-1">
                <a:solidFill>
                  <a:srgbClr val="000000"/>
                </a:solidFill>
                <a:latin typeface="Arial"/>
                <a:ea typeface="DejaVu Sans"/>
              </a:rPr>
              <a:t>Comprehensive exploration of the Animator Controller and its animation flow control.</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0" strike="noStrike" spc="-1">
                <a:solidFill>
                  <a:srgbClr val="000000"/>
                </a:solidFill>
                <a:latin typeface="Arial"/>
                <a:ea typeface="DejaVu Sans"/>
              </a:rPr>
              <a:t>Understanding state transitions within the Animator Controller, demonstrated with smooth transition examples.</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0" strike="noStrike" spc="-1">
                <a:solidFill>
                  <a:srgbClr val="000000"/>
                </a:solidFill>
                <a:latin typeface="Arial"/>
                <a:ea typeface="DejaVu Sans"/>
              </a:rPr>
              <a:t>Introducing Blend Trees for complex animation variations and showcasing their usage in Unity.</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0" strike="noStrike" spc="-1">
                <a:solidFill>
                  <a:srgbClr val="000000"/>
                </a:solidFill>
                <a:latin typeface="Arial"/>
                <a:ea typeface="DejaVu Sans"/>
              </a:rPr>
              <a:t>Hands-on coding exercise to set up a basic animation, guided by instructors.</a:t>
            </a:r>
            <a:endParaRPr lang="en-US" sz="2000" b="0" strike="noStrike" spc="-1">
              <a:solidFill>
                <a:srgbClr val="000000"/>
              </a:solidFill>
              <a:latin typeface="Arial"/>
            </a:endParaRPr>
          </a:p>
        </p:txBody>
      </p:sp>
      <p:sp>
        <p:nvSpPr>
          <p:cNvPr id="2" name="PlaceHolder 1"/>
          <p:cNvSpPr>
            <a:spLocks noGrp="1"/>
          </p:cNvSpPr>
          <p:nvPr>
            <p:ph type="sldNum" idx="2"/>
          </p:nvPr>
        </p:nvSpPr>
        <p:spPr/>
        <p:txBody>
          <a:bodyPr/>
          <a:lstStyle/>
          <a:p>
            <a:fld id="{26D8262E-B613-4D75-9629-67ADD4BFC8D4}" type="slidenum">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4"/>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Unity Animation System </a:t>
            </a:r>
            <a:endParaRPr lang="en-US" sz="4400" b="0" strike="noStrike" spc="-1">
              <a:solidFill>
                <a:srgbClr val="000000"/>
              </a:solidFill>
              <a:latin typeface="Arial"/>
            </a:endParaRPr>
          </a:p>
        </p:txBody>
      </p:sp>
      <p:sp>
        <p:nvSpPr>
          <p:cNvPr id="105" name="Rectangle 104"/>
          <p:cNvSpPr/>
          <p:nvPr/>
        </p:nvSpPr>
        <p:spPr>
          <a:xfrm>
            <a:off x="194760" y="1474920"/>
            <a:ext cx="11463120" cy="348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000" b="0" strike="noStrike" spc="-1" dirty="0">
                <a:solidFill>
                  <a:srgbClr val="000000"/>
                </a:solidFill>
                <a:latin typeface="Arial"/>
                <a:ea typeface="DejaVu Sans"/>
              </a:rPr>
              <a:t>Unity has </a:t>
            </a:r>
            <a:r>
              <a:rPr lang="en-US" sz="2000" b="1" strike="noStrike" spc="-1" dirty="0">
                <a:solidFill>
                  <a:srgbClr val="000000"/>
                </a:solidFill>
                <a:latin typeface="Arial"/>
                <a:ea typeface="DejaVu Sans"/>
              </a:rPr>
              <a:t>two animation systems</a:t>
            </a:r>
            <a:r>
              <a:rPr lang="en-US" sz="2000" b="0" strike="noStrike" spc="-1" dirty="0">
                <a:solidFill>
                  <a:srgbClr val="000000"/>
                </a:solidFill>
                <a:latin typeface="Arial"/>
                <a:ea typeface="DejaVu Sans"/>
              </a:rPr>
              <a:t> with different capabilities and performance characteristics:</a:t>
            </a:r>
            <a:endParaRPr lang="en-US" sz="2000" b="0" strike="noStrike" spc="-1" dirty="0">
              <a:solidFill>
                <a:srgbClr val="000000"/>
              </a:solidFill>
              <a:latin typeface="Arial"/>
            </a:endParaRPr>
          </a:p>
          <a:p>
            <a:pPr>
              <a:lnSpc>
                <a:spcPct val="150000"/>
              </a:lnSpc>
            </a:pPr>
            <a:endParaRPr lang="en-US" sz="2000" b="0" strike="noStrike" spc="-1">
              <a:solidFill>
                <a:srgbClr val="000000"/>
              </a:solidFill>
              <a:latin typeface="Arial"/>
            </a:endParaRPr>
          </a:p>
          <a:p>
            <a:pPr marL="215900" indent="-215900">
              <a:lnSpc>
                <a:spcPct val="150000"/>
              </a:lnSpc>
              <a:buClr>
                <a:srgbClr val="000000"/>
              </a:buClr>
              <a:buSzPct val="45000"/>
              <a:buFont typeface="Wingdings" charset="2"/>
              <a:buChar char=""/>
            </a:pPr>
            <a:r>
              <a:rPr lang="en-US" sz="2000" b="1" i="1" strike="noStrike" spc="-1" dirty="0">
                <a:solidFill>
                  <a:srgbClr val="5983B0"/>
                </a:solidFill>
                <a:latin typeface="Arial"/>
                <a:ea typeface="DejaVu Sans"/>
              </a:rPr>
              <a:t>Unity’s animation system</a:t>
            </a:r>
            <a:r>
              <a:rPr lang="en-US" sz="2000" b="0" strike="noStrike" spc="-1" dirty="0">
                <a:solidFill>
                  <a:srgbClr val="000000"/>
                </a:solidFill>
                <a:latin typeface="Arial"/>
                <a:ea typeface="DejaVu Sans"/>
              </a:rPr>
              <a:t>, also known as </a:t>
            </a:r>
            <a:r>
              <a:rPr lang="en-US" sz="2000" b="1" i="1" spc="-1" dirty="0" err="1">
                <a:solidFill>
                  <a:srgbClr val="000000"/>
                </a:solidFill>
                <a:latin typeface="Arial"/>
                <a:ea typeface="DejaVu Sans"/>
              </a:rPr>
              <a:t>Mecanim</a:t>
            </a:r>
            <a:r>
              <a:rPr lang="en-US" sz="2000" b="0" strike="noStrike" spc="-1" dirty="0">
                <a:solidFill>
                  <a:srgbClr val="000000"/>
                </a:solidFill>
                <a:latin typeface="Arial"/>
                <a:ea typeface="DejaVu Sans"/>
              </a:rPr>
              <a:t>, is a rich and sophisticated animation system. It uses the </a:t>
            </a:r>
            <a:r>
              <a:rPr lang="en-US" sz="2000" b="1" i="1" strike="noStrike" spc="-1" dirty="0">
                <a:solidFill>
                  <a:srgbClr val="000000"/>
                </a:solidFill>
                <a:latin typeface="Arial"/>
                <a:ea typeface="DejaVu Sans"/>
              </a:rPr>
              <a:t>Animator component</a:t>
            </a:r>
            <a:r>
              <a:rPr lang="en-US" sz="2000" b="0" strike="noStrike" spc="-1" dirty="0">
                <a:solidFill>
                  <a:srgbClr val="000000"/>
                </a:solidFill>
                <a:latin typeface="Arial"/>
                <a:ea typeface="DejaVu Sans"/>
              </a:rPr>
              <a:t>, the </a:t>
            </a:r>
            <a:r>
              <a:rPr lang="en-US" sz="2000" b="1" i="1" strike="noStrike" spc="-1" dirty="0">
                <a:solidFill>
                  <a:srgbClr val="000000"/>
                </a:solidFill>
                <a:latin typeface="Arial"/>
                <a:ea typeface="DejaVu Sans"/>
              </a:rPr>
              <a:t>Animation window</a:t>
            </a:r>
            <a:r>
              <a:rPr lang="en-US" sz="2000" b="0" strike="noStrike" spc="-1" dirty="0">
                <a:solidFill>
                  <a:srgbClr val="000000"/>
                </a:solidFill>
                <a:latin typeface="Arial"/>
                <a:ea typeface="DejaVu Sans"/>
              </a:rPr>
              <a:t>, and the </a:t>
            </a:r>
            <a:r>
              <a:rPr lang="en-US" sz="2000" b="1" i="1" strike="noStrike" spc="-1" dirty="0">
                <a:solidFill>
                  <a:srgbClr val="000000"/>
                </a:solidFill>
                <a:latin typeface="Arial"/>
                <a:ea typeface="DejaVu Sans"/>
              </a:rPr>
              <a:t>Animator window</a:t>
            </a:r>
            <a:r>
              <a:rPr lang="en-US" sz="2000" b="0" strike="noStrike" spc="-1" dirty="0">
                <a:solidFill>
                  <a:srgbClr val="000000"/>
                </a:solidFill>
                <a:latin typeface="Arial"/>
                <a:ea typeface="DejaVu Sans"/>
              </a:rPr>
              <a:t>. The remaining sections of this page describe this system.</a:t>
            </a:r>
            <a:endParaRPr lang="en-US" sz="2000" b="0" strike="noStrike" spc="-1" dirty="0">
              <a:solidFill>
                <a:srgbClr val="000000"/>
              </a:solidFill>
              <a:latin typeface="Arial"/>
            </a:endParaRPr>
          </a:p>
          <a:p>
            <a:pPr>
              <a:lnSpc>
                <a:spcPct val="150000"/>
              </a:lnSpc>
            </a:pPr>
            <a:endParaRPr lang="en-US" sz="2000" b="0" strike="noStrike" spc="-1">
              <a:solidFill>
                <a:srgbClr val="000000"/>
              </a:solidFill>
              <a:latin typeface="Arial"/>
            </a:endParaRPr>
          </a:p>
          <a:p>
            <a:pPr marL="215900" indent="-215900">
              <a:lnSpc>
                <a:spcPct val="150000"/>
              </a:lnSpc>
              <a:buClr>
                <a:srgbClr val="000000"/>
              </a:buClr>
              <a:buSzPct val="45000"/>
              <a:buFont typeface="Wingdings" charset="2"/>
              <a:buChar char=""/>
            </a:pPr>
            <a:r>
              <a:rPr lang="en-US" sz="2000" b="0" strike="noStrike" spc="-1" dirty="0">
                <a:solidFill>
                  <a:srgbClr val="000000"/>
                </a:solidFill>
                <a:latin typeface="Arial"/>
                <a:ea typeface="DejaVu Sans"/>
              </a:rPr>
              <a:t>Unity’s </a:t>
            </a:r>
            <a:r>
              <a:rPr lang="en-US" sz="2000" b="1" i="1" strike="noStrike" spc="-1" dirty="0">
                <a:solidFill>
                  <a:srgbClr val="5983B0"/>
                </a:solidFill>
                <a:latin typeface="Arial"/>
                <a:ea typeface="DejaVu Sans"/>
              </a:rPr>
              <a:t>Legacy Animation</a:t>
            </a:r>
            <a:r>
              <a:rPr lang="en-US" sz="2000" b="0" strike="noStrike" spc="-1" dirty="0">
                <a:solidFill>
                  <a:srgbClr val="000000"/>
                </a:solidFill>
                <a:latin typeface="Arial"/>
                <a:ea typeface="DejaVu Sans"/>
              </a:rPr>
              <a:t> system has a smaller feature set. It uses the </a:t>
            </a:r>
            <a:r>
              <a:rPr lang="en-US" sz="2000" b="1" i="1" strike="noStrike" spc="-1" dirty="0">
                <a:solidFill>
                  <a:srgbClr val="000000"/>
                </a:solidFill>
                <a:latin typeface="Arial"/>
                <a:ea typeface="DejaVu Sans"/>
              </a:rPr>
              <a:t>Animation component</a:t>
            </a:r>
            <a:r>
              <a:rPr lang="en-US" sz="2000" b="0" strike="noStrike" spc="-1" dirty="0">
                <a:solidFill>
                  <a:srgbClr val="000000"/>
                </a:solidFill>
                <a:latin typeface="Arial"/>
                <a:ea typeface="DejaVu Sans"/>
              </a:rPr>
              <a:t> and was the only animation system available before Unity 4.</a:t>
            </a:r>
            <a:endParaRPr lang="en-US" sz="2000" b="0" strike="noStrike" spc="-1" dirty="0">
              <a:solidFill>
                <a:srgbClr val="000000"/>
              </a:solidFill>
              <a:latin typeface="Arial"/>
            </a:endParaRPr>
          </a:p>
        </p:txBody>
      </p:sp>
      <p:sp>
        <p:nvSpPr>
          <p:cNvPr id="2" name="PlaceHolder 1"/>
          <p:cNvSpPr>
            <a:spLocks noGrp="1"/>
          </p:cNvSpPr>
          <p:nvPr>
            <p:ph type="sldNum" idx="2"/>
          </p:nvPr>
        </p:nvSpPr>
        <p:spPr/>
        <p:txBody>
          <a:bodyPr/>
          <a:lstStyle/>
          <a:p>
            <a:fld id="{48F48904-F680-4EED-8D0C-27CCEAB954A3}" type="slidenum">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ctangle 252"/>
          <p:cNvSpPr/>
          <p:nvPr/>
        </p:nvSpPr>
        <p:spPr>
          <a:xfrm>
            <a:off x="194400" y="1455480"/>
            <a:ext cx="10825560" cy="443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
        <p:nvSpPr>
          <p:cNvPr id="254" name="PlaceHolder 12"/>
          <p:cNvSpPr/>
          <p:nvPr/>
        </p:nvSpPr>
        <p:spPr>
          <a:xfrm>
            <a:off x="228600" y="68112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000" b="1" strike="noStrike" spc="-1">
                <a:solidFill>
                  <a:srgbClr val="000000"/>
                </a:solidFill>
                <a:latin typeface="Arial"/>
                <a:ea typeface="DejaVu Sans"/>
              </a:rPr>
              <a:t>References</a:t>
            </a:r>
            <a:endParaRPr lang="en-US" sz="4000" b="0" strike="noStrike" spc="-1">
              <a:solidFill>
                <a:srgbClr val="000000"/>
              </a:solidFill>
              <a:latin typeface="Arial"/>
            </a:endParaRPr>
          </a:p>
        </p:txBody>
      </p:sp>
      <p:sp>
        <p:nvSpPr>
          <p:cNvPr id="255" name="Rectangle 254"/>
          <p:cNvSpPr/>
          <p:nvPr/>
        </p:nvSpPr>
        <p:spPr>
          <a:xfrm>
            <a:off x="507960" y="1921680"/>
            <a:ext cx="11368800" cy="263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200000"/>
              </a:lnSpc>
            </a:pPr>
            <a:r>
              <a:rPr lang="en-US" sz="2000" b="0" strike="noStrike" spc="-1">
                <a:solidFill>
                  <a:srgbClr val="000000"/>
                </a:solidFill>
                <a:latin typeface="Arial"/>
                <a:ea typeface="DejaVu Sans"/>
              </a:rPr>
              <a:t>1: Hocking, Joseph; Schell, Jesse, Unity in action: multiplatform game development in C#, 2022</a:t>
            </a:r>
            <a:endParaRPr lang="en-US" sz="2000" b="0" strike="noStrike" spc="-1">
              <a:solidFill>
                <a:srgbClr val="000000"/>
              </a:solidFill>
              <a:latin typeface="Arial"/>
            </a:endParaRPr>
          </a:p>
          <a:p>
            <a:pPr>
              <a:lnSpc>
                <a:spcPct val="200000"/>
              </a:lnSpc>
            </a:pPr>
            <a:r>
              <a:rPr lang="en-US" sz="2000" b="0" strike="noStrike" spc="-1">
                <a:solidFill>
                  <a:srgbClr val="000000"/>
                </a:solidFill>
                <a:latin typeface="Arial"/>
                <a:ea typeface="DejaVu Sans"/>
              </a:rPr>
              <a:t>3: Geig, Mike, Sams teach yourself Unity Game development in 24 hours, 2014</a:t>
            </a:r>
            <a:endParaRPr lang="en-US" sz="2000" b="0" strike="noStrike" spc="-1">
              <a:solidFill>
                <a:srgbClr val="000000"/>
              </a:solidFill>
              <a:latin typeface="Arial"/>
            </a:endParaRPr>
          </a:p>
          <a:p>
            <a:pPr>
              <a:lnSpc>
                <a:spcPct val="200000"/>
              </a:lnSpc>
            </a:pPr>
            <a:r>
              <a:rPr lang="en-US" sz="2000" b="0" strike="noStrike" spc="-1">
                <a:solidFill>
                  <a:srgbClr val="000000"/>
                </a:solidFill>
                <a:latin typeface="Arial"/>
                <a:ea typeface="DejaVu Sans"/>
              </a:rPr>
              <a:t>8: Unity Technologies, Unity Manual, 2023</a:t>
            </a:r>
            <a:endParaRPr lang="en-US" sz="2000" b="0" strike="noStrike" spc="-1">
              <a:solidFill>
                <a:srgbClr val="000000"/>
              </a:solidFill>
              <a:latin typeface="Arial"/>
            </a:endParaRPr>
          </a:p>
          <a:p>
            <a:pPr>
              <a:lnSpc>
                <a:spcPct val="200000"/>
              </a:lnSpc>
            </a:pPr>
            <a:r>
              <a:rPr lang="en-US" sz="2000" b="0" strike="noStrike" spc="-1">
                <a:solidFill>
                  <a:srgbClr val="000000"/>
                </a:solidFill>
                <a:latin typeface="Arial"/>
                <a:ea typeface="DejaVu Sans"/>
              </a:rPr>
              <a:t>9: Tutorials Point, Learning Unity, 2023</a:t>
            </a:r>
            <a:endParaRPr lang="en-US" sz="2000" b="0" strike="noStrike" spc="-1">
              <a:solidFill>
                <a:srgbClr val="000000"/>
              </a:solidFill>
              <a:latin typeface="Arial"/>
            </a:endParaRPr>
          </a:p>
        </p:txBody>
      </p:sp>
      <p:sp>
        <p:nvSpPr>
          <p:cNvPr id="2" name="PlaceHolder 1"/>
          <p:cNvSpPr>
            <a:spLocks noGrp="1"/>
          </p:cNvSpPr>
          <p:nvPr>
            <p:ph type="sldNum" idx="2"/>
          </p:nvPr>
        </p:nvSpPr>
        <p:spPr/>
        <p:txBody>
          <a:bodyPr/>
          <a:lstStyle/>
          <a:p>
            <a:fld id="{CFC86DA1-0685-40B1-A0DD-953346255584}" type="slidenum">
              <a:t>40</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p:cNvSpPr/>
          <p:nvPr/>
        </p:nvSpPr>
        <p:spPr>
          <a:xfrm>
            <a:off x="194400" y="1455480"/>
            <a:ext cx="10825560" cy="443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
        <p:nvSpPr>
          <p:cNvPr id="107" name="Rectangle 106"/>
          <p:cNvSpPr/>
          <p:nvPr/>
        </p:nvSpPr>
        <p:spPr>
          <a:xfrm>
            <a:off x="6858000" y="6600960"/>
            <a:ext cx="40842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3: Geig, Mike, Sams teach yourself Unity Game development in 24 hours, 2014</a:t>
            </a:r>
            <a:endParaRPr lang="en-US" sz="900" b="0" strike="noStrike" spc="-1">
              <a:solidFill>
                <a:srgbClr val="000000"/>
              </a:solidFill>
              <a:latin typeface="Arial"/>
            </a:endParaRPr>
          </a:p>
        </p:txBody>
      </p:sp>
      <p:sp>
        <p:nvSpPr>
          <p:cNvPr id="108" name="PlaceHolder 3"/>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Unity Animation System Basics</a:t>
            </a:r>
            <a:endParaRPr lang="en-US" sz="4400" b="0" strike="noStrike" spc="-1">
              <a:solidFill>
                <a:srgbClr val="000000"/>
              </a:solidFill>
              <a:latin typeface="Arial"/>
            </a:endParaRPr>
          </a:p>
        </p:txBody>
      </p:sp>
      <p:sp>
        <p:nvSpPr>
          <p:cNvPr id="109" name="Content Placeholder 4"/>
          <p:cNvSpPr/>
          <p:nvPr/>
        </p:nvSpPr>
        <p:spPr>
          <a:xfrm>
            <a:off x="690480" y="1596960"/>
            <a:ext cx="10506240" cy="4341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7000"/>
          </a:bodyPr>
          <a:lstStyle/>
          <a:p>
            <a:pPr marL="216720" indent="-216720">
              <a:lnSpc>
                <a:spcPct val="150000"/>
              </a:lnSpc>
              <a:spcBef>
                <a:spcPts val="1001"/>
              </a:spcBef>
              <a:buClr>
                <a:srgbClr val="000000"/>
              </a:buClr>
              <a:buFont typeface="Arial"/>
              <a:buChar char="•"/>
            </a:pPr>
            <a:r>
              <a:rPr lang="en-US" sz="2400" b="1" strike="noStrike" spc="-1">
                <a:solidFill>
                  <a:srgbClr val="000000"/>
                </a:solidFill>
                <a:latin typeface="Arial"/>
                <a:ea typeface="DejaVu Sans"/>
              </a:rPr>
              <a:t>Animations</a:t>
            </a:r>
            <a:r>
              <a:rPr lang="en-US" sz="2400" b="0" strike="noStrike" spc="-1">
                <a:solidFill>
                  <a:srgbClr val="000000"/>
                </a:solidFill>
                <a:latin typeface="Arial"/>
                <a:ea typeface="DejaVu Sans"/>
              </a:rPr>
              <a:t> are premade </a:t>
            </a:r>
            <a:r>
              <a:rPr lang="en-US" sz="2400" b="1" strike="noStrike" spc="-1">
                <a:solidFill>
                  <a:srgbClr val="000000"/>
                </a:solidFill>
                <a:latin typeface="Arial"/>
                <a:ea typeface="DejaVu Sans"/>
              </a:rPr>
              <a:t>sets of visual motions</a:t>
            </a:r>
            <a:r>
              <a:rPr lang="en-US" sz="2400" b="0" strike="noStrike" spc="-1">
                <a:solidFill>
                  <a:srgbClr val="000000"/>
                </a:solidFill>
                <a:latin typeface="Arial"/>
                <a:ea typeface="DejaVu Sans"/>
              </a:rPr>
              <a:t>. In a </a:t>
            </a:r>
            <a:r>
              <a:rPr lang="en-US" sz="2400" b="1" i="1" strike="noStrike" spc="-1">
                <a:solidFill>
                  <a:srgbClr val="000000"/>
                </a:solidFill>
                <a:latin typeface="Arial"/>
                <a:ea typeface="DejaVu Sans"/>
              </a:rPr>
              <a:t>2D</a:t>
            </a:r>
            <a:r>
              <a:rPr lang="en-US" sz="2400" b="0" strike="noStrike" spc="-1">
                <a:solidFill>
                  <a:srgbClr val="000000"/>
                </a:solidFill>
                <a:latin typeface="Arial"/>
                <a:ea typeface="DejaVu Sans"/>
              </a:rPr>
              <a:t> game, this involves having </a:t>
            </a:r>
            <a:r>
              <a:rPr lang="en-US" sz="2400" b="1" i="1" strike="noStrike" spc="-1">
                <a:solidFill>
                  <a:srgbClr val="000000"/>
                </a:solidFill>
                <a:latin typeface="Arial"/>
                <a:ea typeface="DejaVu Sans"/>
              </a:rPr>
              <a:t>several sequential images</a:t>
            </a:r>
            <a:r>
              <a:rPr lang="en-US" sz="2400" b="0" strike="noStrike" spc="-1">
                <a:solidFill>
                  <a:srgbClr val="000000"/>
                </a:solidFill>
                <a:latin typeface="Arial"/>
                <a:ea typeface="DejaVu Sans"/>
              </a:rPr>
              <a:t> that can be flipped through very quickly. The result is that the object appears to be moving. This effect is similar to an old-fashioned flip book. </a:t>
            </a:r>
            <a:endParaRPr lang="en-US" sz="2400" b="0" strike="noStrike" spc="-1">
              <a:solidFill>
                <a:srgbClr val="000000"/>
              </a:solidFill>
              <a:latin typeface="Arial"/>
            </a:endParaRPr>
          </a:p>
          <a:p>
            <a:pPr marL="216720" indent="-216720">
              <a:lnSpc>
                <a:spcPct val="150000"/>
              </a:lnSpc>
              <a:spcBef>
                <a:spcPts val="1001"/>
              </a:spcBef>
              <a:buClr>
                <a:srgbClr val="000000"/>
              </a:buClr>
              <a:buFont typeface="Arial"/>
              <a:buChar char="•"/>
            </a:pPr>
            <a:r>
              <a:rPr lang="en-US" sz="2400" b="0" strike="noStrike" spc="-1">
                <a:solidFill>
                  <a:srgbClr val="000000"/>
                </a:solidFill>
                <a:latin typeface="Arial"/>
                <a:ea typeface="DejaVu Sans"/>
              </a:rPr>
              <a:t>Animation in a </a:t>
            </a:r>
            <a:r>
              <a:rPr lang="en-US" sz="2400" b="0" i="1" strike="noStrike" spc="-1">
                <a:solidFill>
                  <a:srgbClr val="000000"/>
                </a:solidFill>
                <a:latin typeface="Arial"/>
                <a:ea typeface="DejaVu Sans"/>
              </a:rPr>
              <a:t>3D</a:t>
            </a:r>
            <a:r>
              <a:rPr lang="en-US" sz="2400" b="0" strike="noStrike" spc="-1">
                <a:solidFill>
                  <a:srgbClr val="000000"/>
                </a:solidFill>
                <a:latin typeface="Arial"/>
                <a:ea typeface="DejaVu Sans"/>
              </a:rPr>
              <a:t> world is much different. In </a:t>
            </a:r>
            <a:r>
              <a:rPr lang="en-US" sz="2400" b="1" strike="noStrike" spc="-1">
                <a:solidFill>
                  <a:srgbClr val="000000"/>
                </a:solidFill>
                <a:latin typeface="Arial"/>
                <a:ea typeface="DejaVu Sans"/>
              </a:rPr>
              <a:t>3D</a:t>
            </a:r>
            <a:r>
              <a:rPr lang="en-US" sz="2400" b="0" strike="noStrike" spc="-1">
                <a:solidFill>
                  <a:srgbClr val="000000"/>
                </a:solidFill>
                <a:latin typeface="Arial"/>
                <a:ea typeface="DejaVu Sans"/>
              </a:rPr>
              <a:t> games, you use </a:t>
            </a:r>
            <a:r>
              <a:rPr lang="en-US" sz="2400" b="1" i="1" strike="noStrike" spc="-1">
                <a:solidFill>
                  <a:srgbClr val="000000"/>
                </a:solidFill>
                <a:latin typeface="Arial"/>
                <a:ea typeface="DejaVu Sans"/>
              </a:rPr>
              <a:t>models</a:t>
            </a:r>
            <a:r>
              <a:rPr lang="en-US" sz="2400" b="0" strike="noStrike" spc="-1">
                <a:solidFill>
                  <a:srgbClr val="000000"/>
                </a:solidFill>
                <a:latin typeface="Arial"/>
                <a:ea typeface="DejaVu Sans"/>
              </a:rPr>
              <a:t> to represent your game entities. You cannot simply switch between models to give the illusion of motion. Instead, you have to actually </a:t>
            </a:r>
            <a:r>
              <a:rPr lang="en-US" sz="2400" b="1" i="1" strike="noStrike" spc="-1">
                <a:solidFill>
                  <a:srgbClr val="000000"/>
                </a:solidFill>
                <a:latin typeface="Arial"/>
                <a:ea typeface="DejaVu Sans"/>
              </a:rPr>
              <a:t>move the parts of the model</a:t>
            </a:r>
            <a:r>
              <a:rPr lang="en-US" sz="2400" b="0" strike="noStrike" spc="-1">
                <a:solidFill>
                  <a:srgbClr val="000000"/>
                </a:solidFill>
                <a:latin typeface="Arial"/>
                <a:ea typeface="DejaVu Sans"/>
              </a:rPr>
              <a:t>. Doing so requires both a </a:t>
            </a:r>
            <a:r>
              <a:rPr lang="en-US" sz="2400" b="0" i="1" strike="noStrike" spc="-1">
                <a:solidFill>
                  <a:srgbClr val="000000"/>
                </a:solidFill>
                <a:latin typeface="Arial"/>
                <a:ea typeface="DejaVu Sans"/>
              </a:rPr>
              <a:t>rig</a:t>
            </a:r>
            <a:r>
              <a:rPr lang="en-US" sz="2400" b="0" strike="noStrike" spc="-1">
                <a:solidFill>
                  <a:srgbClr val="000000"/>
                </a:solidFill>
                <a:latin typeface="Arial"/>
                <a:ea typeface="DejaVu Sans"/>
              </a:rPr>
              <a:t> and an </a:t>
            </a:r>
            <a:r>
              <a:rPr lang="en-US" sz="2400" b="0" i="1" strike="noStrike" spc="-1">
                <a:solidFill>
                  <a:srgbClr val="000000"/>
                </a:solidFill>
                <a:latin typeface="Arial"/>
                <a:ea typeface="DejaVu Sans"/>
              </a:rPr>
              <a:t>animation</a:t>
            </a:r>
            <a:r>
              <a:rPr lang="en-US" sz="2400" b="0" strike="noStrike" spc="-1">
                <a:solidFill>
                  <a:srgbClr val="000000"/>
                </a:solidFill>
                <a:latin typeface="Arial"/>
                <a:ea typeface="DejaVu Sans"/>
              </a:rPr>
              <a:t>.</a:t>
            </a:r>
            <a:endParaRPr lang="en-US" sz="2400" b="0" strike="noStrike" spc="-1">
              <a:solidFill>
                <a:srgbClr val="000000"/>
              </a:solidFill>
              <a:latin typeface="Arial"/>
            </a:endParaRPr>
          </a:p>
        </p:txBody>
      </p:sp>
      <p:sp>
        <p:nvSpPr>
          <p:cNvPr id="2" name="PlaceHolder 1"/>
          <p:cNvSpPr>
            <a:spLocks noGrp="1"/>
          </p:cNvSpPr>
          <p:nvPr>
            <p:ph type="sldNum" idx="2"/>
          </p:nvPr>
        </p:nvSpPr>
        <p:spPr/>
        <p:txBody>
          <a:bodyPr/>
          <a:lstStyle/>
          <a:p>
            <a:fld id="{98D310C8-96E6-42F1-AC37-AD046C68225C}" type="slidenum">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39"/>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a:solidFill>
                  <a:srgbClr val="000000"/>
                </a:solidFill>
                <a:latin typeface="Arial"/>
                <a:ea typeface="DejaVu Sans"/>
              </a:rPr>
              <a:t>Features of Unity Animation System </a:t>
            </a:r>
            <a:endParaRPr lang="en-US" sz="3600" b="0" strike="noStrike" spc="-1">
              <a:solidFill>
                <a:srgbClr val="000000"/>
              </a:solidFill>
              <a:latin typeface="Arial"/>
            </a:endParaRPr>
          </a:p>
        </p:txBody>
      </p:sp>
      <p:sp>
        <p:nvSpPr>
          <p:cNvPr id="111" name="Rectangle 110"/>
          <p:cNvSpPr/>
          <p:nvPr/>
        </p:nvSpPr>
        <p:spPr>
          <a:xfrm>
            <a:off x="444600" y="1339920"/>
            <a:ext cx="10965240" cy="4337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50000"/>
              </a:lnSpc>
              <a:buClr>
                <a:srgbClr val="000000"/>
              </a:buClr>
              <a:buSzPct val="45000"/>
              <a:buFont typeface="Wingdings" charset="2"/>
              <a:buChar char=""/>
            </a:pPr>
            <a:r>
              <a:rPr lang="en-US" sz="2000" b="0" strike="noStrike" spc="-1">
                <a:solidFill>
                  <a:srgbClr val="000000"/>
                </a:solidFill>
                <a:latin typeface="Arial"/>
                <a:ea typeface="DejaVu Sans"/>
              </a:rPr>
              <a:t>Easy workflow and setup of animations for all elements of Unity including objects, characters, and properties.</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0" strike="noStrike" spc="-1">
                <a:solidFill>
                  <a:srgbClr val="000000"/>
                </a:solidFill>
                <a:latin typeface="Arial"/>
                <a:ea typeface="DejaVu Sans"/>
              </a:rPr>
              <a:t>Support for </a:t>
            </a:r>
            <a:r>
              <a:rPr lang="en-US" sz="2000" b="0" i="1" strike="noStrike" spc="-1">
                <a:solidFill>
                  <a:srgbClr val="000000"/>
                </a:solidFill>
                <a:latin typeface="Arial"/>
                <a:ea typeface="DejaVu Sans"/>
              </a:rPr>
              <a:t>imported animation clips</a:t>
            </a:r>
            <a:r>
              <a:rPr lang="en-US" sz="2000" b="0" strike="noStrike" spc="-1">
                <a:solidFill>
                  <a:srgbClr val="000000"/>
                </a:solidFill>
                <a:latin typeface="Arial"/>
                <a:ea typeface="DejaVu Sans"/>
              </a:rPr>
              <a:t> and </a:t>
            </a:r>
            <a:r>
              <a:rPr lang="en-US" sz="2000" b="0" i="1" strike="noStrike" spc="-1">
                <a:solidFill>
                  <a:srgbClr val="000000"/>
                </a:solidFill>
                <a:latin typeface="Arial"/>
                <a:ea typeface="DejaVu Sans"/>
              </a:rPr>
              <a:t>animation created within Unity</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0" i="1" strike="noStrike" spc="-1">
                <a:solidFill>
                  <a:srgbClr val="000000"/>
                </a:solidFill>
                <a:latin typeface="Arial"/>
                <a:ea typeface="DejaVu Sans"/>
              </a:rPr>
              <a:t>Humanoid animation</a:t>
            </a:r>
            <a:r>
              <a:rPr lang="en-US" sz="2000" b="0" strike="noStrike" spc="-1">
                <a:solidFill>
                  <a:srgbClr val="000000"/>
                </a:solidFill>
                <a:latin typeface="Arial"/>
                <a:ea typeface="DejaVu Sans"/>
              </a:rPr>
              <a:t> retargeting - the ability to apply animations from one character model onto another.</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0" strike="noStrike" spc="-1">
                <a:solidFill>
                  <a:srgbClr val="000000"/>
                </a:solidFill>
                <a:latin typeface="Arial"/>
                <a:ea typeface="DejaVu Sans"/>
              </a:rPr>
              <a:t>Simplified workflow for aligning animation clips.</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0" strike="noStrike" spc="-1">
                <a:solidFill>
                  <a:srgbClr val="000000"/>
                </a:solidFill>
                <a:latin typeface="Arial"/>
                <a:ea typeface="DejaVu Sans"/>
              </a:rPr>
              <a:t>Convenient preview of animation clips, transitions and interactions between them. </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0" strike="noStrike" spc="-1">
                <a:solidFill>
                  <a:srgbClr val="000000"/>
                </a:solidFill>
                <a:latin typeface="Arial"/>
                <a:ea typeface="DejaVu Sans"/>
              </a:rPr>
              <a:t>Management of complex interactions between animations with a visual programming tool.</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0" strike="noStrike" spc="-1">
                <a:solidFill>
                  <a:srgbClr val="000000"/>
                </a:solidFill>
                <a:latin typeface="Arial"/>
                <a:ea typeface="DejaVu Sans"/>
              </a:rPr>
              <a:t>Animating different body parts with different logic.</a:t>
            </a: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0" strike="noStrike" spc="-1">
                <a:solidFill>
                  <a:srgbClr val="000000"/>
                </a:solidFill>
                <a:latin typeface="Arial"/>
                <a:ea typeface="DejaVu Sans"/>
              </a:rPr>
              <a:t>Layering and masking features</a:t>
            </a:r>
            <a:endParaRPr lang="en-US" sz="2000" b="0" strike="noStrike" spc="-1">
              <a:solidFill>
                <a:srgbClr val="000000"/>
              </a:solidFill>
              <a:latin typeface="Arial"/>
            </a:endParaRPr>
          </a:p>
        </p:txBody>
      </p:sp>
      <p:sp>
        <p:nvSpPr>
          <p:cNvPr id="2" name="PlaceHolder 1"/>
          <p:cNvSpPr>
            <a:spLocks noGrp="1"/>
          </p:cNvSpPr>
          <p:nvPr>
            <p:ph type="sldNum" idx="2"/>
          </p:nvPr>
        </p:nvSpPr>
        <p:spPr/>
        <p:txBody>
          <a:bodyPr/>
          <a:lstStyle/>
          <a:p>
            <a:fld id="{58707A24-C6F1-4D70-A0E6-5B897D6DA9C8}" type="slidenum">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6"/>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Animation Basics – The Rig</a:t>
            </a:r>
            <a:endParaRPr lang="en-US" sz="4400" b="0" strike="noStrike" spc="-1">
              <a:solidFill>
                <a:srgbClr val="000000"/>
              </a:solidFill>
              <a:latin typeface="Arial"/>
            </a:endParaRPr>
          </a:p>
        </p:txBody>
      </p:sp>
      <p:sp>
        <p:nvSpPr>
          <p:cNvPr id="113" name="Rectangle 112"/>
          <p:cNvSpPr/>
          <p:nvPr/>
        </p:nvSpPr>
        <p:spPr>
          <a:xfrm>
            <a:off x="228600" y="1464840"/>
            <a:ext cx="7310880" cy="3788640"/>
          </a:xfrm>
          <a:prstGeom prst="rect">
            <a:avLst/>
          </a:prstGeom>
          <a:noFill/>
          <a:ln w="3672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dirty="0">
                <a:solidFill>
                  <a:srgbClr val="000000"/>
                </a:solidFill>
                <a:latin typeface="Arial"/>
                <a:ea typeface="DejaVu Sans"/>
              </a:rPr>
              <a:t>Animating a model without a rig is impossible (or impossibly difficult). The </a:t>
            </a:r>
            <a:r>
              <a:rPr lang="en-US" spc="-1" dirty="0">
                <a:solidFill>
                  <a:srgbClr val="000000"/>
                </a:solidFill>
                <a:latin typeface="Arial"/>
                <a:ea typeface="DejaVu Sans"/>
              </a:rPr>
              <a:t>reason is</a:t>
            </a:r>
            <a:r>
              <a:rPr lang="en-US" sz="1800" b="0" strike="noStrike" spc="-1" dirty="0">
                <a:solidFill>
                  <a:srgbClr val="000000"/>
                </a:solidFill>
                <a:latin typeface="Arial"/>
                <a:ea typeface="DejaVu Sans"/>
              </a:rPr>
              <a:t> that without a rig, the computer has no way of knowing which parts of a model are supposed to move and how they are supposed to move. So, what exactly is a rig? </a:t>
            </a:r>
            <a:r>
              <a:rPr lang="en-US" spc="-1" dirty="0">
                <a:solidFill>
                  <a:srgbClr val="000000"/>
                </a:solidFill>
                <a:latin typeface="Arial"/>
                <a:ea typeface="DejaVu Sans"/>
              </a:rPr>
              <a:t>Much like</a:t>
            </a:r>
            <a:r>
              <a:rPr lang="en-US" sz="1800" b="0" strike="noStrike" spc="-1" dirty="0">
                <a:solidFill>
                  <a:srgbClr val="000000"/>
                </a:solidFill>
                <a:latin typeface="Arial"/>
                <a:ea typeface="DejaVu Sans"/>
              </a:rPr>
              <a:t> a human skeleton (see Figure 17.1), the rig dictates the parts of a model that are rigid, which are often called bones. It also dictates which parts can bend. These bendable parts are called joints.</a:t>
            </a:r>
            <a:endParaRPr lang="en-US" sz="1800" b="0" strike="noStrike" spc="-1" dirty="0">
              <a:solidFill>
                <a:srgbClr val="000000"/>
              </a:solidFill>
              <a:latin typeface="Arial"/>
            </a:endParaRPr>
          </a:p>
        </p:txBody>
      </p:sp>
      <p:pic>
        <p:nvPicPr>
          <p:cNvPr id="114" name="Picture 113"/>
          <p:cNvPicPr/>
          <p:nvPr/>
        </p:nvPicPr>
        <p:blipFill>
          <a:blip r:embed="rId2"/>
          <a:stretch/>
        </p:blipFill>
        <p:spPr>
          <a:xfrm>
            <a:off x="8001000" y="677880"/>
            <a:ext cx="3430440" cy="5718600"/>
          </a:xfrm>
          <a:prstGeom prst="rect">
            <a:avLst/>
          </a:prstGeom>
          <a:ln w="36720">
            <a:noFill/>
          </a:ln>
        </p:spPr>
      </p:pic>
      <p:sp>
        <p:nvSpPr>
          <p:cNvPr id="115" name="Rectangle 114"/>
          <p:cNvSpPr/>
          <p:nvPr/>
        </p:nvSpPr>
        <p:spPr>
          <a:xfrm>
            <a:off x="6858000" y="6612840"/>
            <a:ext cx="4084200" cy="11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3: Geig, Mike, Sams teach yourself Unity Game development in 24 hours, 2014</a:t>
            </a:r>
            <a:endParaRPr lang="en-US" sz="900" b="0" strike="noStrike" spc="-1">
              <a:solidFill>
                <a:srgbClr val="000000"/>
              </a:solidFill>
              <a:latin typeface="Arial"/>
            </a:endParaRPr>
          </a:p>
        </p:txBody>
      </p:sp>
      <p:sp>
        <p:nvSpPr>
          <p:cNvPr id="2" name="PlaceHolder 1"/>
          <p:cNvSpPr>
            <a:spLocks noGrp="1"/>
          </p:cNvSpPr>
          <p:nvPr>
            <p:ph type="sldNum" idx="2"/>
          </p:nvPr>
        </p:nvSpPr>
        <p:spPr/>
        <p:txBody>
          <a:bodyPr/>
          <a:lstStyle/>
          <a:p>
            <a:fld id="{42EF88F6-F386-4CF5-8980-2677BA097181}" type="slidenum">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p:cNvPicPr/>
          <p:nvPr/>
        </p:nvPicPr>
        <p:blipFill>
          <a:blip r:embed="rId3"/>
          <a:stretch/>
        </p:blipFill>
        <p:spPr>
          <a:xfrm>
            <a:off x="273240" y="1274400"/>
            <a:ext cx="10853640" cy="5545080"/>
          </a:xfrm>
          <a:prstGeom prst="rect">
            <a:avLst/>
          </a:prstGeom>
          <a:ln w="0">
            <a:noFill/>
          </a:ln>
        </p:spPr>
      </p:pic>
      <p:sp>
        <p:nvSpPr>
          <p:cNvPr id="117" name="PlaceHolder 15"/>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a:solidFill>
                  <a:srgbClr val="000000"/>
                </a:solidFill>
                <a:latin typeface="Arial"/>
                <a:ea typeface="DejaVu Sans"/>
              </a:rPr>
              <a:t>Animation and Animator Window</a:t>
            </a:r>
            <a:endParaRPr lang="en-US" sz="3600" b="0" strike="noStrike" spc="-1">
              <a:solidFill>
                <a:srgbClr val="000000"/>
              </a:solidFill>
              <a:latin typeface="Arial"/>
            </a:endParaRPr>
          </a:p>
        </p:txBody>
      </p:sp>
      <p:sp>
        <p:nvSpPr>
          <p:cNvPr id="118" name="Rectangle 117"/>
          <p:cNvSpPr/>
          <p:nvPr/>
        </p:nvSpPr>
        <p:spPr>
          <a:xfrm>
            <a:off x="228600" y="4798440"/>
            <a:ext cx="8455680" cy="1985040"/>
          </a:xfrm>
          <a:prstGeom prst="rect">
            <a:avLst/>
          </a:prstGeom>
          <a:noFill/>
          <a:ln w="36720">
            <a:solidFill>
              <a:srgbClr val="FF860D"/>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pPr>
              <a:lnSpc>
                <a:spcPct val="100000"/>
              </a:lnSpc>
            </a:pPr>
            <a:endParaRPr lang="en-US" sz="1800" b="0" strike="noStrike" spc="-1">
              <a:solidFill>
                <a:srgbClr val="000000"/>
              </a:solidFill>
              <a:latin typeface="Arial"/>
              <a:ea typeface="DejaVu Sans"/>
            </a:endParaRPr>
          </a:p>
        </p:txBody>
      </p:sp>
      <p:sp>
        <p:nvSpPr>
          <p:cNvPr id="119" name="Rectangle 118"/>
          <p:cNvSpPr/>
          <p:nvPr/>
        </p:nvSpPr>
        <p:spPr>
          <a:xfrm>
            <a:off x="2142000" y="1274400"/>
            <a:ext cx="3197880" cy="3523680"/>
          </a:xfrm>
          <a:prstGeom prst="rect">
            <a:avLst/>
          </a:prstGeom>
          <a:noFill/>
          <a:ln w="36720">
            <a:solidFill>
              <a:srgbClr val="FF860D"/>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pPr>
              <a:lnSpc>
                <a:spcPct val="100000"/>
              </a:lnSpc>
            </a:pPr>
            <a:endParaRPr lang="en-US" sz="1800" b="0" strike="noStrike" spc="-1">
              <a:solidFill>
                <a:srgbClr val="000000"/>
              </a:solidFill>
              <a:latin typeface="Arial"/>
              <a:ea typeface="DejaVu Sans"/>
            </a:endParaRPr>
          </a:p>
        </p:txBody>
      </p:sp>
      <p:sp>
        <p:nvSpPr>
          <p:cNvPr id="120" name="Rectangle 119"/>
          <p:cNvSpPr/>
          <p:nvPr/>
        </p:nvSpPr>
        <p:spPr>
          <a:xfrm>
            <a:off x="2142000" y="1274400"/>
            <a:ext cx="3197880" cy="3523680"/>
          </a:xfrm>
          <a:prstGeom prst="rect">
            <a:avLst/>
          </a:prstGeom>
          <a:noFill/>
          <a:ln w="36720">
            <a:solidFill>
              <a:srgbClr val="FF860D"/>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pPr>
              <a:lnSpc>
                <a:spcPct val="100000"/>
              </a:lnSpc>
            </a:pPr>
            <a:endParaRPr lang="en-US" sz="1800" b="0" strike="noStrike" spc="-1">
              <a:solidFill>
                <a:srgbClr val="000000"/>
              </a:solidFill>
              <a:latin typeface="Arial"/>
              <a:ea typeface="DejaVu Sans"/>
            </a:endParaRPr>
          </a:p>
        </p:txBody>
      </p:sp>
      <p:sp>
        <p:nvSpPr>
          <p:cNvPr id="2" name="PlaceHolder 1"/>
          <p:cNvSpPr>
            <a:spLocks noGrp="1"/>
          </p:cNvSpPr>
          <p:nvPr>
            <p:ph type="sldNum" idx="2"/>
          </p:nvPr>
        </p:nvSpPr>
        <p:spPr/>
        <p:txBody>
          <a:bodyPr/>
          <a:lstStyle/>
          <a:p>
            <a:fld id="{C93167EA-406F-4146-8FD9-9E8F21C731EC}" type="slidenum">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7"/>
          <p:cNvSpPr/>
          <p:nvPr/>
        </p:nvSpPr>
        <p:spPr>
          <a:xfrm>
            <a:off x="228960" y="681480"/>
            <a:ext cx="1181088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a:solidFill>
                  <a:srgbClr val="000000"/>
                </a:solidFill>
                <a:latin typeface="Arial"/>
                <a:ea typeface="DejaVu Sans"/>
              </a:rPr>
              <a:t>Animation and Animator Window</a:t>
            </a:r>
            <a:endParaRPr lang="en-US" sz="3600" b="0" strike="noStrike" spc="-1">
              <a:solidFill>
                <a:srgbClr val="000000"/>
              </a:solidFill>
              <a:latin typeface="Arial"/>
            </a:endParaRPr>
          </a:p>
        </p:txBody>
      </p:sp>
      <p:pic>
        <p:nvPicPr>
          <p:cNvPr id="122" name="Picture 121"/>
          <p:cNvPicPr/>
          <p:nvPr/>
        </p:nvPicPr>
        <p:blipFill>
          <a:blip r:embed="rId2"/>
          <a:stretch/>
        </p:blipFill>
        <p:spPr>
          <a:xfrm>
            <a:off x="914400" y="1388160"/>
            <a:ext cx="3655080" cy="5010120"/>
          </a:xfrm>
          <a:prstGeom prst="rect">
            <a:avLst/>
          </a:prstGeom>
          <a:ln w="0">
            <a:noFill/>
          </a:ln>
        </p:spPr>
      </p:pic>
      <p:sp>
        <p:nvSpPr>
          <p:cNvPr id="123" name="Rectangle 122"/>
          <p:cNvSpPr/>
          <p:nvPr/>
        </p:nvSpPr>
        <p:spPr>
          <a:xfrm>
            <a:off x="4800600" y="1386000"/>
            <a:ext cx="6855480" cy="50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15000"/>
              </a:lnSpc>
            </a:pPr>
            <a:r>
              <a:rPr lang="en-US" sz="1800" b="0" strike="noStrike" spc="-1">
                <a:solidFill>
                  <a:srgbClr val="000000"/>
                </a:solidFill>
                <a:latin typeface="Arial"/>
                <a:ea typeface="DejaVu Sans"/>
              </a:rPr>
              <a:t>To add the Animation Window and Animator Window to your workspace in Unity:</a:t>
            </a:r>
            <a:endParaRPr lang="en-US" sz="1800" b="0" strike="noStrike" spc="-1">
              <a:solidFill>
                <a:srgbClr val="000000"/>
              </a:solidFill>
              <a:latin typeface="Arial"/>
            </a:endParaRPr>
          </a:p>
          <a:p>
            <a:pPr>
              <a:lnSpc>
                <a:spcPct val="115000"/>
              </a:lnSpc>
            </a:pPr>
            <a:endParaRPr lang="en-US" sz="1800" b="0" strike="noStrike" spc="-1">
              <a:solidFill>
                <a:srgbClr val="000000"/>
              </a:solidFill>
              <a:latin typeface="Arial"/>
            </a:endParaRPr>
          </a:p>
          <a:p>
            <a:pPr>
              <a:lnSpc>
                <a:spcPct val="115000"/>
              </a:lnSpc>
            </a:pPr>
            <a:r>
              <a:rPr lang="en-US" sz="1800" b="1" strike="noStrike" spc="-1">
                <a:solidFill>
                  <a:srgbClr val="000000"/>
                </a:solidFill>
                <a:latin typeface="Arial"/>
                <a:ea typeface="DejaVu Sans"/>
              </a:rPr>
              <a:t>Animation Window:</a:t>
            </a:r>
            <a:endParaRPr lang="en-US" sz="1800" b="0" strike="noStrike" spc="-1">
              <a:solidFill>
                <a:srgbClr val="000000"/>
              </a:solidFill>
              <a:latin typeface="Arial"/>
            </a:endParaRPr>
          </a:p>
          <a:p>
            <a:pPr>
              <a:lnSpc>
                <a:spcPct val="115000"/>
              </a:lnSpc>
            </a:pPr>
            <a:r>
              <a:rPr lang="en-US" sz="1800" b="0" strike="noStrike" spc="-1">
                <a:solidFill>
                  <a:srgbClr val="000000"/>
                </a:solidFill>
                <a:latin typeface="Arial"/>
                <a:ea typeface="DejaVu Sans"/>
              </a:rPr>
              <a:t>Menu Bar: Go to Window in the top menu.</a:t>
            </a:r>
            <a:endParaRPr lang="en-US" sz="1800" b="0" strike="noStrike" spc="-1">
              <a:solidFill>
                <a:srgbClr val="000000"/>
              </a:solidFill>
              <a:latin typeface="Arial"/>
            </a:endParaRPr>
          </a:p>
          <a:p>
            <a:pPr>
              <a:lnSpc>
                <a:spcPct val="115000"/>
              </a:lnSpc>
            </a:pPr>
            <a:r>
              <a:rPr lang="en-US" sz="1800" b="0" strike="noStrike" spc="-1">
                <a:solidFill>
                  <a:srgbClr val="000000"/>
                </a:solidFill>
                <a:latin typeface="Arial"/>
                <a:ea typeface="DejaVu Sans"/>
              </a:rPr>
              <a:t>Animation: Select Animation from the list.</a:t>
            </a:r>
            <a:endParaRPr lang="en-US" sz="1800" b="0" strike="noStrike" spc="-1">
              <a:solidFill>
                <a:srgbClr val="000000"/>
              </a:solidFill>
              <a:latin typeface="Arial"/>
            </a:endParaRPr>
          </a:p>
          <a:p>
            <a:pPr>
              <a:lnSpc>
                <a:spcPct val="115000"/>
              </a:lnSpc>
            </a:pPr>
            <a:endParaRPr lang="en-US" sz="1800" b="0" strike="noStrike" spc="-1">
              <a:solidFill>
                <a:srgbClr val="000000"/>
              </a:solidFill>
              <a:latin typeface="Arial"/>
            </a:endParaRPr>
          </a:p>
          <a:p>
            <a:pPr>
              <a:lnSpc>
                <a:spcPct val="115000"/>
              </a:lnSpc>
            </a:pPr>
            <a:r>
              <a:rPr lang="en-US" sz="1800" b="1" strike="noStrike" spc="-1">
                <a:solidFill>
                  <a:srgbClr val="000000"/>
                </a:solidFill>
                <a:latin typeface="Arial"/>
                <a:ea typeface="DejaVu Sans"/>
              </a:rPr>
              <a:t>Animator Window</a:t>
            </a:r>
            <a:r>
              <a:rPr lang="en-US" sz="1800" b="0" strike="noStrike" spc="-1">
                <a:solidFill>
                  <a:srgbClr val="000000"/>
                </a:solidFill>
                <a:latin typeface="Arial"/>
                <a:ea typeface="DejaVu Sans"/>
              </a:rPr>
              <a:t>:</a:t>
            </a:r>
            <a:endParaRPr lang="en-US" sz="1800" b="0" strike="noStrike" spc="-1">
              <a:solidFill>
                <a:srgbClr val="000000"/>
              </a:solidFill>
              <a:latin typeface="Arial"/>
            </a:endParaRPr>
          </a:p>
          <a:p>
            <a:pPr>
              <a:lnSpc>
                <a:spcPct val="115000"/>
              </a:lnSpc>
            </a:pPr>
            <a:r>
              <a:rPr lang="en-US" sz="1800" b="0" strike="noStrike" spc="-1">
                <a:solidFill>
                  <a:srgbClr val="000000"/>
                </a:solidFill>
                <a:latin typeface="Arial"/>
                <a:ea typeface="DejaVu Sans"/>
              </a:rPr>
              <a:t>Menu Bar: Similarly, go to Window.</a:t>
            </a:r>
            <a:endParaRPr lang="en-US" sz="1800" b="0" strike="noStrike" spc="-1">
              <a:solidFill>
                <a:srgbClr val="000000"/>
              </a:solidFill>
              <a:latin typeface="Arial"/>
            </a:endParaRPr>
          </a:p>
          <a:p>
            <a:pPr>
              <a:lnSpc>
                <a:spcPct val="115000"/>
              </a:lnSpc>
            </a:pPr>
            <a:r>
              <a:rPr lang="en-US" sz="1800" b="0" strike="noStrike" spc="-1">
                <a:solidFill>
                  <a:srgbClr val="000000"/>
                </a:solidFill>
                <a:latin typeface="Arial"/>
                <a:ea typeface="DejaVu Sans"/>
              </a:rPr>
              <a:t>Animator: Choose Animator from the options.</a:t>
            </a:r>
            <a:endParaRPr lang="en-US" sz="1800" b="0" strike="noStrike" spc="-1">
              <a:solidFill>
                <a:srgbClr val="000000"/>
              </a:solidFill>
              <a:latin typeface="Arial"/>
            </a:endParaRPr>
          </a:p>
          <a:p>
            <a:pPr>
              <a:lnSpc>
                <a:spcPct val="115000"/>
              </a:lnSpc>
            </a:pPr>
            <a:endParaRPr lang="en-US" sz="1800" b="0" strike="noStrike" spc="-1">
              <a:solidFill>
                <a:srgbClr val="000000"/>
              </a:solidFill>
              <a:latin typeface="Arial"/>
            </a:endParaRPr>
          </a:p>
          <a:p>
            <a:pPr>
              <a:lnSpc>
                <a:spcPct val="115000"/>
              </a:lnSpc>
            </a:pPr>
            <a:r>
              <a:rPr lang="en-US" sz="1800" b="0" strike="noStrike" spc="-1">
                <a:solidFill>
                  <a:srgbClr val="000000"/>
                </a:solidFill>
                <a:latin typeface="Arial"/>
                <a:ea typeface="DejaVu Sans"/>
              </a:rPr>
              <a:t>Once selected, these windows will appear on your Unity workspace, allowing easy management and control of animations and animator controllers.</a:t>
            </a:r>
            <a:endParaRPr lang="en-US" sz="1800" b="0" strike="noStrike" spc="-1">
              <a:solidFill>
                <a:srgbClr val="000000"/>
              </a:solidFill>
              <a:latin typeface="Arial"/>
            </a:endParaRPr>
          </a:p>
        </p:txBody>
      </p:sp>
      <p:sp>
        <p:nvSpPr>
          <p:cNvPr id="124" name="Rectangle 123"/>
          <p:cNvSpPr/>
          <p:nvPr/>
        </p:nvSpPr>
        <p:spPr>
          <a:xfrm>
            <a:off x="2743200" y="4872600"/>
            <a:ext cx="1826280" cy="454680"/>
          </a:xfrm>
          <a:prstGeom prst="rect">
            <a:avLst/>
          </a:prstGeom>
          <a:noFill/>
          <a:ln w="36720">
            <a:solidFill>
              <a:srgbClr val="FF860D"/>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pPr>
              <a:lnSpc>
                <a:spcPct val="100000"/>
              </a:lnSpc>
            </a:pPr>
            <a:endParaRPr lang="en-US" sz="1800" b="0" strike="noStrike" spc="-1">
              <a:solidFill>
                <a:srgbClr val="000000"/>
              </a:solidFill>
              <a:latin typeface="Arial"/>
              <a:ea typeface="DejaVu Sans"/>
            </a:endParaRPr>
          </a:p>
        </p:txBody>
      </p:sp>
      <p:sp>
        <p:nvSpPr>
          <p:cNvPr id="2" name="PlaceHolder 1"/>
          <p:cNvSpPr>
            <a:spLocks noGrp="1"/>
          </p:cNvSpPr>
          <p:nvPr>
            <p:ph type="sldNum" idx="2"/>
          </p:nvPr>
        </p:nvSpPr>
        <p:spPr/>
        <p:txBody>
          <a:bodyPr/>
          <a:lstStyle/>
          <a:p>
            <a:fld id="{3A99BF95-FEBD-4D26-8B66-C7EB91683415}" type="slidenum">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2448</TotalTime>
  <Words>558</Words>
  <Application>Microsoft Office PowerPoint</Application>
  <PresentationFormat>Widescreen</PresentationFormat>
  <Paragraphs>133</Paragraphs>
  <Slides>40</Slides>
  <Notes>17</Notes>
  <HiddenSlides>0</HiddenSlide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Office Theme</vt:lpstr>
      <vt:lpstr>Office Theme</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Trí Phạm Thanh</dc:creator>
  <dc:description/>
  <cp:lastModifiedBy>Trí Phạm Thanh</cp:lastModifiedBy>
  <cp:revision>225</cp:revision>
  <dcterms:created xsi:type="dcterms:W3CDTF">2023-12-04T12:44:34Z</dcterms:created>
  <dcterms:modified xsi:type="dcterms:W3CDTF">2023-12-26T13:07:17Z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partment">
    <vt:lpwstr>FE FPTU HCM</vt:lpwstr>
  </property>
  <property fmtid="{D5CDD505-2E9C-101B-9397-08002B2CF9AE}" pid="3" name="PresentationFormat">
    <vt:lpwstr>Widescreen</vt:lpwstr>
  </property>
  <property fmtid="{D5CDD505-2E9C-101B-9397-08002B2CF9AE}" pid="4" name="Slides">
    <vt:r8>27</vt:r8>
  </property>
</Properties>
</file>